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9" r:id="rId3"/>
    <p:sldId id="260" r:id="rId4"/>
    <p:sldId id="258" r:id="rId5"/>
    <p:sldId id="257" r:id="rId6"/>
    <p:sldId id="261" r:id="rId7"/>
    <p:sldId id="262" r:id="rId8"/>
    <p:sldId id="281" r:id="rId9"/>
    <p:sldId id="271" r:id="rId10"/>
    <p:sldId id="267" r:id="rId11"/>
    <p:sldId id="270" r:id="rId12"/>
    <p:sldId id="273" r:id="rId13"/>
    <p:sldId id="272" r:id="rId14"/>
    <p:sldId id="274" r:id="rId15"/>
    <p:sldId id="269" r:id="rId16"/>
    <p:sldId id="263" r:id="rId17"/>
    <p:sldId id="264" r:id="rId18"/>
    <p:sldId id="268" r:id="rId19"/>
    <p:sldId id="265" r:id="rId20"/>
    <p:sldId id="275" r:id="rId21"/>
    <p:sldId id="277" r:id="rId22"/>
    <p:sldId id="278" r:id="rId23"/>
    <p:sldId id="279" r:id="rId24"/>
    <p:sldId id="276" r:id="rId25"/>
    <p:sldId id="280" r:id="rId26"/>
    <p:sldId id="284" r:id="rId27"/>
    <p:sldId id="285" r:id="rId28"/>
    <p:sldId id="286" r:id="rId29"/>
    <p:sldId id="288" r:id="rId30"/>
    <p:sldId id="287" r:id="rId31"/>
    <p:sldId id="289" r:id="rId32"/>
    <p:sldId id="290" r:id="rId33"/>
    <p:sldId id="291" r:id="rId34"/>
    <p:sldId id="292" r:id="rId35"/>
    <p:sldId id="293" r:id="rId36"/>
    <p:sldId id="294" r:id="rId37"/>
    <p:sldId id="282" r:id="rId38"/>
    <p:sldId id="295" r:id="rId39"/>
    <p:sldId id="297" r:id="rId40"/>
    <p:sldId id="296" r:id="rId41"/>
    <p:sldId id="299" r:id="rId42"/>
    <p:sldId id="298" r:id="rId43"/>
    <p:sldId id="300" r:id="rId44"/>
    <p:sldId id="302" r:id="rId45"/>
    <p:sldId id="301" r:id="rId46"/>
    <p:sldId id="303" r:id="rId47"/>
    <p:sldId id="304" r:id="rId48"/>
    <p:sldId id="266" r:id="rId49"/>
    <p:sldId id="305" r:id="rId50"/>
    <p:sldId id="306" r:id="rId51"/>
    <p:sldId id="283" r:id="rId52"/>
    <p:sldId id="309" r:id="rId53"/>
    <p:sldId id="310" r:id="rId54"/>
    <p:sldId id="308" r:id="rId55"/>
    <p:sldId id="307" r:id="rId56"/>
    <p:sldId id="31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3" autoAdjust="0"/>
    <p:restoredTop sz="91788" autoAdjust="0"/>
  </p:normalViewPr>
  <p:slideViewPr>
    <p:cSldViewPr snapToGrid="0">
      <p:cViewPr varScale="1">
        <p:scale>
          <a:sx n="104" d="100"/>
          <a:sy n="104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88C27-B362-4F0E-B535-78E516F66B17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667E2-C34F-46DC-B563-8179C701D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will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667E2-C34F-46DC-B563-8179C701D4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7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560B9-BF4C-4442-A780-2BAE8F02C76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04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560B9-BF4C-4442-A780-2BAE8F02C76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953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560B9-BF4C-4442-A780-2BAE8F02C76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754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560B9-BF4C-4442-A780-2BAE8F02C76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06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560B9-BF4C-4442-A780-2BAE8F02C76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8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560B9-BF4C-4442-A780-2BAE8F02C76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287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petal is the variable name I’m using for the group element containing the </a:t>
            </a:r>
            <a:r>
              <a:rPr lang="en-US" dirty="0" err="1"/>
              <a:t>svg:path</a:t>
            </a:r>
            <a:r>
              <a:rPr lang="en-US" dirty="0"/>
              <a:t> for a petal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560B9-BF4C-4442-A780-2BAE8F02C76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616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 it on opacity, positioning,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560B9-BF4C-4442-A780-2BAE8F02C76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905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breakdown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667E2-C34F-46DC-B563-8179C701D4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91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adding an ellipse: </a:t>
            </a:r>
            <a:r>
              <a:rPr lang="fr-F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ellipse</a:t>
            </a:r>
            <a:r>
              <a:rPr lang="fr-FR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cx</a:t>
            </a:r>
            <a:r>
              <a:rPr lang="fr-F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="200"</a:t>
            </a:r>
            <a:r>
              <a:rPr lang="fr-FR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fr-F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="80"</a:t>
            </a:r>
            <a:r>
              <a:rPr lang="fr-FR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fr-F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="100"</a:t>
            </a:r>
            <a:r>
              <a:rPr lang="fr-FR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ry</a:t>
            </a:r>
            <a:r>
              <a:rPr lang="fr-F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dirty="0"/>
              <a:t>50</a:t>
            </a:r>
            <a:r>
              <a:rPr lang="fr-F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"/&gt;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667E2-C34F-46DC-B563-8179C701D4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21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D3 is declarative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667E2-C34F-46DC-B563-8179C701D4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81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Supposedly this is better for non-coders… like designers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667E2-C34F-46DC-B563-8179C701D4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87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there are no rectangles yet, until we use APPEND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667E2-C34F-46DC-B563-8179C701D4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country in our dataset is represented as a bar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667E2-C34F-46DC-B563-8179C701D4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73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use a data property like ‘water quality’ to change the height of the bars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667E2-C34F-46DC-B563-8179C701D4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21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667E2-C34F-46DC-B563-8179C701D4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0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9F3B-4729-4A74-8730-ED9C2368E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575C5-93B0-444E-80E5-B56AF55F4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FA6BC-FFFA-4246-9F3E-8B18FCC5C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B13C-1FF0-4FE4-904D-8759F5C3B3B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D6AA1-E12E-4114-B8BA-BEAAA5E1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87AA1-6C3C-4058-AD01-5912B7F59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EE1E-0E97-458B-BAEC-998D22C5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7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1D027-A12A-431E-AEE9-C5BE58483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563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A461E-7179-479C-8991-590EBE2DE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1713"/>
            <a:ext cx="10515600" cy="3905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FE1D3-E444-49B9-88C7-7AD885D1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B13C-1FF0-4FE4-904D-8759F5C3B3B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7CF6E-C0EE-49E7-BB48-09424DDF9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BEC35-40A3-420F-B210-C2499A30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EE1E-0E97-458B-BAEC-998D22C533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0707B5-B82B-4F07-BE39-5E4A94D3251A}"/>
              </a:ext>
            </a:extLst>
          </p:cNvPr>
          <p:cNvSpPr/>
          <p:nvPr userDrawn="1"/>
        </p:nvSpPr>
        <p:spPr>
          <a:xfrm>
            <a:off x="0" y="0"/>
            <a:ext cx="3407569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300" baseline="0" dirty="0">
                <a:latin typeface="Roboto Mono" pitchFamily="2" charset="0"/>
                <a:ea typeface="Roboto Mono" pitchFamily="2" charset="0"/>
              </a:rPr>
              <a:t>INTERACTION</a:t>
            </a:r>
          </a:p>
        </p:txBody>
      </p:sp>
    </p:spTree>
    <p:extLst>
      <p:ext uri="{BB962C8B-B14F-4D97-AF65-F5344CB8AC3E}">
        <p14:creationId xmlns:p14="http://schemas.microsoft.com/office/powerpoint/2010/main" val="1689776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FE1D3-E444-49B9-88C7-7AD885D1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B13C-1FF0-4FE4-904D-8759F5C3B3B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7CF6E-C0EE-49E7-BB48-09424DDF9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BEC35-40A3-420F-B210-C2499A30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EE1E-0E97-458B-BAEC-998D22C533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0707B5-B82B-4F07-BE39-5E4A94D3251A}"/>
              </a:ext>
            </a:extLst>
          </p:cNvPr>
          <p:cNvSpPr/>
          <p:nvPr userDrawn="1"/>
        </p:nvSpPr>
        <p:spPr>
          <a:xfrm>
            <a:off x="0" y="0"/>
            <a:ext cx="3407569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300" baseline="0" dirty="0">
                <a:latin typeface="Roboto Mono" pitchFamily="2" charset="0"/>
                <a:ea typeface="Roboto Mono" pitchFamily="2" charset="0"/>
              </a:rPr>
              <a:t>INTERACTION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7F6862-FA80-456C-B48D-8988DB128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27B5B3-8913-44EA-9090-7DF388B0F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94712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FE1D3-E444-49B9-88C7-7AD885D1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B13C-1FF0-4FE4-904D-8759F5C3B3B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7CF6E-C0EE-49E7-BB48-09424DDF9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BEC35-40A3-420F-B210-C2499A30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EE1E-0E97-458B-BAEC-998D22C533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0707B5-B82B-4F07-BE39-5E4A94D3251A}"/>
              </a:ext>
            </a:extLst>
          </p:cNvPr>
          <p:cNvSpPr/>
          <p:nvPr userDrawn="1"/>
        </p:nvSpPr>
        <p:spPr>
          <a:xfrm>
            <a:off x="0" y="0"/>
            <a:ext cx="3407569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300" baseline="0" dirty="0">
                <a:latin typeface="Roboto Mono" pitchFamily="2" charset="0"/>
                <a:ea typeface="Roboto Mono" pitchFamily="2" charset="0"/>
              </a:rPr>
              <a:t>INTERACTION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5F9661-6BCC-4989-8D1D-1BC28CDAE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8218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888EC-2A17-443E-89C9-0AE2B824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F7D93-7448-4579-9769-73FF672D4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4372D-0342-4C2F-B04A-603A8DCE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B13C-1FF0-4FE4-904D-8759F5C3B3B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3AAA3-43D4-49BE-A1AB-8326700FC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59B2A-BFE2-488B-9619-09AE6CCD0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EE1E-0E97-458B-BAEC-998D22C5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46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8932B-1151-4A85-9D45-FE7D468D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52DD1-5C9E-4111-9B0D-D5F4D0A51F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1DDBC-1C21-4690-8555-1307DDEAF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7769B3-FABD-4664-BB94-7D4586662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B13C-1FF0-4FE4-904D-8759F5C3B3B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F3E14-23E6-4BE1-A4F5-6E56FD7DA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83005-563E-4B2C-BA9B-BE774554D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EE1E-0E97-458B-BAEC-998D22C5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97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2090-6088-4337-8FE7-C94783318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84753-D473-41C4-8A23-D967C885F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CF7A9-1538-4DCC-B64E-E8E145E85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71C974-D5A6-477B-ACAD-6F1742C04B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5206-F03D-4517-8428-DDB7C6F6A9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CC88A6-0A84-417D-BF47-F8538CD5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B13C-1FF0-4FE4-904D-8759F5C3B3B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DB8FAB-3707-400C-9256-D7A4ACA43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1E136F-6F25-41B3-8E50-8B61740C9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EE1E-0E97-458B-BAEC-998D22C5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67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F65A1-342C-4EDF-B53F-F09500EB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D18CE2-F4D7-45BC-9F40-FDED478D7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B13C-1FF0-4FE4-904D-8759F5C3B3B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CFA06C-346D-4836-B5D3-F9A7E16A0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5F5A1D-5774-4494-924D-03305A2D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EE1E-0E97-458B-BAEC-998D22C5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73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76CF8-0335-4FAC-A814-3B1C67957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B13C-1FF0-4FE4-904D-8759F5C3B3B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30AA3-4899-4274-83C9-470675DD4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C551-F347-4BEB-BA2E-1CF1F67A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EE1E-0E97-458B-BAEC-998D22C5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0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B0AAB-04DC-4DE4-8737-59DF69B08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FDEDF-88D7-49F1-8666-2AB0F90B7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0459F-18E1-45BB-846A-F140D2530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2DD72-FB88-4997-9566-BDD3F60B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B13C-1FF0-4FE4-904D-8759F5C3B3B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0F2A5-28B0-4F40-90C5-31692EBC9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0E59F-2F43-4565-8D22-784321A0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EE1E-0E97-458B-BAEC-998D22C5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69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CA1EB-F4EE-45D6-9693-C1E6C194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049EE3-1FB6-4028-89B3-CBDC94951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0A50C-3856-4754-9744-9E0D8B1AC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C6668-A61B-4725-AB66-BFC08D361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B13C-1FF0-4FE4-904D-8759F5C3B3B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79378-9CEB-46CA-9882-D1DB0013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B3276-26E4-4584-BEE7-B2AF56B8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EE1E-0E97-458B-BAEC-998D22C5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9F3B-4729-4A74-8730-ED9C2368E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FA6BC-FFFA-4246-9F3E-8B18FCC5C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B13C-1FF0-4FE4-904D-8759F5C3B3B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D6AA1-E12E-4114-B8BA-BEAAA5E1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87AA1-6C3C-4058-AD01-5912B7F59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EE1E-0E97-458B-BAEC-998D22C5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58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4A35-DB6D-4E79-81B5-9B9F5802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8B89D1-326D-4D3D-B0BA-8332D8D35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A2758-1CC0-44F7-B982-BCEC52C76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B13C-1FF0-4FE4-904D-8759F5C3B3B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A572D-441F-4D74-B78B-C83F4902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27C76-7C98-46BA-8187-1572CAC56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EE1E-0E97-458B-BAEC-998D22C5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355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78D0AE-86A5-4424-8999-2FF496BDD2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2BC6CC-5E12-4BBF-B5FD-808864835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A46A9-5B6B-4554-B3F2-BE314BAC9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B13C-1FF0-4FE4-904D-8759F5C3B3B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66827-4115-41CD-BE36-276DCC80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4D53E-3BEA-4174-B666-23541D63B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EE1E-0E97-458B-BAEC-998D22C5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4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1D027-A12A-431E-AEE9-C5BE5848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A461E-7179-479C-8991-590EBE2DE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FE1D3-E444-49B9-88C7-7AD885D1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B13C-1FF0-4FE4-904D-8759F5C3B3B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7CF6E-C0EE-49E7-BB48-09424DDF9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BEC35-40A3-420F-B210-C2499A30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EE1E-0E97-458B-BAEC-998D22C5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86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1D027-A12A-431E-AEE9-C5BE58483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563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A461E-7179-479C-8991-590EBE2DE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1713"/>
            <a:ext cx="10515600" cy="3905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FE1D3-E444-49B9-88C7-7AD885D1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B13C-1FF0-4FE4-904D-8759F5C3B3B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7CF6E-C0EE-49E7-BB48-09424DDF9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BEC35-40A3-420F-B210-C2499A30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EE1E-0E97-458B-BAEC-998D22C533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0707B5-B82B-4F07-BE39-5E4A94D3251A}"/>
              </a:ext>
            </a:extLst>
          </p:cNvPr>
          <p:cNvSpPr/>
          <p:nvPr userDrawn="1"/>
        </p:nvSpPr>
        <p:spPr>
          <a:xfrm>
            <a:off x="0" y="0"/>
            <a:ext cx="3407569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300" baseline="0" dirty="0">
                <a:latin typeface="Roboto Mono" pitchFamily="2" charset="0"/>
                <a:ea typeface="Roboto Mono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6618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FE1D3-E444-49B9-88C7-7AD885D1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B13C-1FF0-4FE4-904D-8759F5C3B3B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7CF6E-C0EE-49E7-BB48-09424DDF9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BEC35-40A3-420F-B210-C2499A30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EE1E-0E97-458B-BAEC-998D22C533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0707B5-B82B-4F07-BE39-5E4A94D3251A}"/>
              </a:ext>
            </a:extLst>
          </p:cNvPr>
          <p:cNvSpPr/>
          <p:nvPr userDrawn="1"/>
        </p:nvSpPr>
        <p:spPr>
          <a:xfrm>
            <a:off x="0" y="0"/>
            <a:ext cx="3407569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300" baseline="0" dirty="0">
                <a:latin typeface="Roboto Mono" pitchFamily="2" charset="0"/>
                <a:ea typeface="Roboto Mono" pitchFamily="2" charset="0"/>
              </a:rPr>
              <a:t>INTRODUCTION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514B1D-A138-41C1-AD12-BDDF42814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5923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FE1D3-E444-49B9-88C7-7AD885D1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B13C-1FF0-4FE4-904D-8759F5C3B3B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7CF6E-C0EE-49E7-BB48-09424DDF9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BEC35-40A3-420F-B210-C2499A30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EE1E-0E97-458B-BAEC-998D22C533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0707B5-B82B-4F07-BE39-5E4A94D3251A}"/>
              </a:ext>
            </a:extLst>
          </p:cNvPr>
          <p:cNvSpPr/>
          <p:nvPr userDrawn="1"/>
        </p:nvSpPr>
        <p:spPr>
          <a:xfrm>
            <a:off x="0" y="0"/>
            <a:ext cx="3407569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300" baseline="0" dirty="0">
                <a:latin typeface="Roboto Mono" pitchFamily="2" charset="0"/>
                <a:ea typeface="Roboto Mono" pitchFamily="2" charset="0"/>
              </a:rPr>
              <a:t>INTRODUCTION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D672A3-2503-4C99-8D14-C939358ED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207905F-7327-4DA5-A666-E63C83F53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01448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1D027-A12A-431E-AEE9-C5BE58483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563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A461E-7179-479C-8991-590EBE2DE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1713"/>
            <a:ext cx="10515600" cy="3905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FE1D3-E444-49B9-88C7-7AD885D1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B13C-1FF0-4FE4-904D-8759F5C3B3B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7CF6E-C0EE-49E7-BB48-09424DDF9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BEC35-40A3-420F-B210-C2499A30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EE1E-0E97-458B-BAEC-998D22C533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0707B5-B82B-4F07-BE39-5E4A94D3251A}"/>
              </a:ext>
            </a:extLst>
          </p:cNvPr>
          <p:cNvSpPr/>
          <p:nvPr userDrawn="1"/>
        </p:nvSpPr>
        <p:spPr>
          <a:xfrm>
            <a:off x="0" y="0"/>
            <a:ext cx="340756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300" baseline="0" dirty="0">
                <a:latin typeface="Roboto Mono" pitchFamily="2" charset="0"/>
                <a:ea typeface="Roboto Mono" pitchFamily="2" charset="0"/>
              </a:rPr>
              <a:t>DRAWING DATA</a:t>
            </a:r>
          </a:p>
        </p:txBody>
      </p:sp>
    </p:spTree>
    <p:extLst>
      <p:ext uri="{BB962C8B-B14F-4D97-AF65-F5344CB8AC3E}">
        <p14:creationId xmlns:p14="http://schemas.microsoft.com/office/powerpoint/2010/main" val="1098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FE1D3-E444-49B9-88C7-7AD885D1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B13C-1FF0-4FE4-904D-8759F5C3B3B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7CF6E-C0EE-49E7-BB48-09424DDF9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BEC35-40A3-420F-B210-C2499A30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EE1E-0E97-458B-BAEC-998D22C533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0707B5-B82B-4F07-BE39-5E4A94D3251A}"/>
              </a:ext>
            </a:extLst>
          </p:cNvPr>
          <p:cNvSpPr/>
          <p:nvPr userDrawn="1"/>
        </p:nvSpPr>
        <p:spPr>
          <a:xfrm>
            <a:off x="0" y="0"/>
            <a:ext cx="340756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300" baseline="0" dirty="0">
                <a:latin typeface="Roboto Mono" pitchFamily="2" charset="0"/>
                <a:ea typeface="Roboto Mono" pitchFamily="2" charset="0"/>
              </a:rPr>
              <a:t>DRAWING DATA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0129A2-0484-413E-A91A-3D5D75F36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4525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FE1D3-E444-49B9-88C7-7AD885D1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B13C-1FF0-4FE4-904D-8759F5C3B3BD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7CF6E-C0EE-49E7-BB48-09424DDF9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BEC35-40A3-420F-B210-C2499A30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EE1E-0E97-458B-BAEC-998D22C533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0707B5-B82B-4F07-BE39-5E4A94D3251A}"/>
              </a:ext>
            </a:extLst>
          </p:cNvPr>
          <p:cNvSpPr/>
          <p:nvPr userDrawn="1"/>
        </p:nvSpPr>
        <p:spPr>
          <a:xfrm>
            <a:off x="0" y="0"/>
            <a:ext cx="340756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300" baseline="0" dirty="0">
                <a:latin typeface="Roboto Mono" pitchFamily="2" charset="0"/>
                <a:ea typeface="Roboto Mono" pitchFamily="2" charset="0"/>
              </a:rPr>
              <a:t>DRAWING DATA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99CBA2-EEE3-4CEB-ACE5-109D8B72C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E97EA3D-F8AE-4B1B-B9AD-D481C4058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580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8BF167-216F-4BFF-9127-9E7FD4BD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D6A55-17C6-4462-A8C0-A6D1FFCF7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8301F-8AA7-4F3A-8CD2-DEFF4C511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fld id="{F08AB13C-1FF0-4FE4-904D-8759F5C3B3BD}" type="datetimeFigureOut">
              <a:rPr lang="en-US" smtClean="0"/>
              <a:pPr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14CF4-B6D4-44C1-8491-F0F5B1B6D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C90AF-6FD4-4D1D-8699-DF22ED090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fld id="{E6D7EE1E-0E97-458B-BAEC-998D22C533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8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60" r:id="rId4"/>
    <p:sldLayoutId id="2147483664" r:id="rId5"/>
    <p:sldLayoutId id="2147483667" r:id="rId6"/>
    <p:sldLayoutId id="2147483661" r:id="rId7"/>
    <p:sldLayoutId id="2147483665" r:id="rId8"/>
    <p:sldLayoutId id="2147483668" r:id="rId9"/>
    <p:sldLayoutId id="2147483662" r:id="rId10"/>
    <p:sldLayoutId id="2147483666" r:id="rId11"/>
    <p:sldLayoutId id="2147483669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Mono" pitchFamily="2" charset="0"/>
          <a:ea typeface="Roboto Mono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Mono" pitchFamily="2" charset="0"/>
          <a:ea typeface="Roboto Mono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Mono" pitchFamily="2" charset="0"/>
          <a:ea typeface="Roboto Mono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Mono" pitchFamily="2" charset="0"/>
          <a:ea typeface="Roboto Mono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Mono" pitchFamily="2" charset="0"/>
          <a:ea typeface="Roboto Mono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Mono" pitchFamily="2" charset="0"/>
          <a:ea typeface="Roboto Mono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baasenie@ucalgary.c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graphics/svg_intro.asp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3js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3indepth.com/selections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webstorm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h/nb5wdpwtx3qk58f/AACxzU4wVprytXEjmibxz5yLa?dl=0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280B-F295-495F-9210-6DEC1671B3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D3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96ECA1-EA75-4D11-AEF2-7C902FCF12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Bon Adriel Aseniero, PhD</a:t>
            </a:r>
          </a:p>
          <a:p>
            <a:r>
              <a:rPr lang="en-US" dirty="0">
                <a:hlinkClick r:id="rId2"/>
              </a:rPr>
              <a:t>bon.aseniero@autodesk.com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48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B655-BD18-4161-8292-825DC417C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743"/>
            <a:ext cx="10515600" cy="1325563"/>
          </a:xfrm>
        </p:spPr>
        <p:txBody>
          <a:bodyPr/>
          <a:lstStyle/>
          <a:p>
            <a:r>
              <a:rPr lang="en-US" dirty="0"/>
              <a:t>SVG: Scalable Vector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DA1CD-FBE5-4FFE-A81B-3424FAC08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306"/>
            <a:ext cx="10515600" cy="49339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Vector-based graphics in XML format</a:t>
            </a:r>
          </a:p>
          <a:p>
            <a:r>
              <a:rPr lang="en-US" dirty="0"/>
              <a:t>Defined in the HTML DOM as SVG elements</a:t>
            </a:r>
          </a:p>
          <a:p>
            <a:pPr marL="457200" lvl="1" indent="0">
              <a:buNone/>
            </a:pPr>
            <a:r>
              <a:rPr lang="en-US" dirty="0"/>
              <a:t>&lt;</a:t>
            </a:r>
            <a:r>
              <a:rPr lang="en-US" dirty="0" err="1"/>
              <a:t>svg</a:t>
            </a:r>
            <a:r>
              <a:rPr lang="en-US" dirty="0"/>
              <a:t>&gt;...&lt;/</a:t>
            </a:r>
            <a:r>
              <a:rPr lang="en-US" dirty="0" err="1"/>
              <a:t>svg</a:t>
            </a:r>
            <a:r>
              <a:rPr lang="en-US" dirty="0"/>
              <a:t>&gt;</a:t>
            </a:r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Rectangles </a:t>
            </a:r>
            <a:r>
              <a:rPr lang="en-US" b="1" dirty="0"/>
              <a:t>&lt;</a:t>
            </a:r>
            <a:r>
              <a:rPr lang="en-US" b="1" dirty="0" err="1"/>
              <a:t>rect</a:t>
            </a:r>
            <a:r>
              <a:rPr lang="en-US" b="1" dirty="0"/>
              <a:t>&gt;</a:t>
            </a:r>
            <a:br>
              <a:rPr lang="en-US" dirty="0"/>
            </a:br>
            <a:r>
              <a:rPr lang="en-US" sz="1900" dirty="0"/>
              <a:t>Attributes: x, y, width, height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Circles </a:t>
            </a:r>
            <a:r>
              <a:rPr lang="en-US" b="1" dirty="0"/>
              <a:t>&lt;circle&gt; </a:t>
            </a:r>
            <a:br>
              <a:rPr lang="en-US" b="1" dirty="0"/>
            </a:br>
            <a:r>
              <a:rPr lang="en-US" sz="1900" dirty="0"/>
              <a:t>Attributes : cx, cy, r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Lines </a:t>
            </a:r>
            <a:r>
              <a:rPr lang="en-US" b="1" dirty="0"/>
              <a:t>&lt;line&gt; </a:t>
            </a:r>
            <a:br>
              <a:rPr lang="en-US" b="1" dirty="0"/>
            </a:br>
            <a:r>
              <a:rPr lang="en-US" sz="1900" dirty="0"/>
              <a:t>Attributes : x1, y1, x2, y2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Polylines </a:t>
            </a:r>
            <a:r>
              <a:rPr lang="en-US" b="1" dirty="0"/>
              <a:t>&lt;polyline&gt; </a:t>
            </a:r>
            <a:br>
              <a:rPr lang="en-US" b="1" dirty="0"/>
            </a:br>
            <a:r>
              <a:rPr lang="en-US" sz="1900" dirty="0"/>
              <a:t>Attributes : points - string list of x, y point pairs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sz="1900" dirty="0"/>
              <a:t>e.g., “10,0 2,100, 45,38”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936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0044-27A4-4C44-A197-C2C106249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Hands-on:</a:t>
            </a:r>
            <a:br>
              <a:rPr lang="en-US" dirty="0"/>
            </a:br>
            <a:r>
              <a:rPr lang="en-US" dirty="0"/>
              <a:t>draw SVG objects</a:t>
            </a:r>
          </a:p>
        </p:txBody>
      </p:sp>
    </p:spTree>
    <p:extLst>
      <p:ext uri="{BB962C8B-B14F-4D97-AF65-F5344CB8AC3E}">
        <p14:creationId xmlns:p14="http://schemas.microsoft.com/office/powerpoint/2010/main" val="2007861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B6205A-C7C1-4B7F-8FA8-07B67551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781175"/>
            <a:ext cx="72390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63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F4F82-D7FF-43A2-9A5C-8E353FEAB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136339"/>
            <a:ext cx="10972800" cy="25853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"small-vis"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"vis1"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"10"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"10"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width=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"25"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"100"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"50"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"50"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width=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"100"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"100"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circle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cx=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"215"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cy=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"100"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"55"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x1=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"10"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y1=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"200"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x2=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"490"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y2=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"200"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stroke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black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stroke-width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polyline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points=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"350,10 400,60 300,110 400,160 350,210"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stroke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black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stroke-width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polyline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175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1979-0370-4715-8D21-AB34CC6F57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SVG Reference: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CC5C0-CEF4-4DB8-83CB-0C94EB51CB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https://www.w3schools.com/graphics/svg_intro.asp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232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3F41-7615-408E-B95A-0B42D5612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3470775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9B8F-97C1-431F-BA76-8511D5E1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D3: Data-Driven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D5877-944C-441E-A335-B2CD3AC0D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“</a:t>
            </a:r>
            <a:r>
              <a:rPr lang="en-CA" sz="2400" b="1" dirty="0"/>
              <a:t>D3.js</a:t>
            </a:r>
            <a:r>
              <a:rPr lang="en-CA" sz="2400" dirty="0"/>
              <a:t> is a JavaScript library for manipulating documents based on data. </a:t>
            </a:r>
            <a:r>
              <a:rPr lang="en-CA" sz="2400" b="1" dirty="0"/>
              <a:t>D3</a:t>
            </a:r>
            <a:r>
              <a:rPr lang="en-CA" sz="2400" dirty="0"/>
              <a:t> helps you bring data to life using HTML, SVG, and CSS. D3’s emphasis on web standards gives you the full capabilities of modern browsers without tying yourself to a proprietary framework, combining powerful visualization components and a data-driven approach to DOM manipulation.” </a:t>
            </a:r>
          </a:p>
          <a:p>
            <a:pPr marL="0" indent="0">
              <a:buNone/>
            </a:pPr>
            <a:r>
              <a:rPr lang="en-CA" sz="2400" dirty="0"/>
              <a:t>							</a:t>
            </a:r>
          </a:p>
          <a:p>
            <a:pPr marL="0" indent="0" algn="r">
              <a:buNone/>
            </a:pPr>
            <a:r>
              <a:rPr lang="en-CA" sz="2400" dirty="0"/>
              <a:t>							–</a:t>
            </a:r>
            <a:r>
              <a:rPr lang="en-US" sz="2400" dirty="0">
                <a:hlinkClick r:id="rId3"/>
              </a:rPr>
              <a:t>d3js.org/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32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9B8F-97C1-431F-BA76-8511D5E1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D3: Data-Driven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D5877-944C-441E-A335-B2CD3AC0D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D3 is a “declarative” programming language</a:t>
            </a:r>
          </a:p>
          <a:p>
            <a:pPr lvl="1"/>
            <a:r>
              <a:rPr lang="en-US" sz="2000" dirty="0"/>
              <a:t>Describes </a:t>
            </a:r>
            <a:r>
              <a:rPr lang="en-US" sz="2000" b="1" dirty="0"/>
              <a:t>what to do</a:t>
            </a:r>
            <a:r>
              <a:rPr lang="en-US" sz="2000" dirty="0"/>
              <a:t>, not </a:t>
            </a:r>
            <a:r>
              <a:rPr lang="en-US" sz="2000" b="1" dirty="0"/>
              <a:t>how to do </a:t>
            </a:r>
            <a:r>
              <a:rPr lang="en-US" sz="2000" dirty="0"/>
              <a:t>something (imperative)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9810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9B8F-97C1-431F-BA76-8511D5E1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D3: Data-Driven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D5877-944C-441E-A335-B2CD3AC0D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D3 is a “declarative” programming language</a:t>
            </a:r>
          </a:p>
          <a:p>
            <a:pPr lvl="1"/>
            <a:r>
              <a:rPr lang="en-US" sz="2000" dirty="0"/>
              <a:t>Describes </a:t>
            </a:r>
            <a:r>
              <a:rPr lang="en-US" sz="2000" b="1" dirty="0"/>
              <a:t>what to do</a:t>
            </a:r>
            <a:r>
              <a:rPr lang="en-US" sz="2000" dirty="0"/>
              <a:t>, not </a:t>
            </a:r>
            <a:r>
              <a:rPr lang="en-US" sz="2000" b="1" dirty="0"/>
              <a:t>how to do </a:t>
            </a:r>
            <a:r>
              <a:rPr lang="en-US" sz="2000" dirty="0"/>
              <a:t>something (imperative)</a:t>
            </a:r>
          </a:p>
          <a:p>
            <a:pPr lvl="1"/>
            <a:r>
              <a:rPr lang="en-US" sz="2000" dirty="0"/>
              <a:t>Example: Changing the text </a:t>
            </a:r>
            <a:r>
              <a:rPr lang="en-US" sz="2000" dirty="0" err="1"/>
              <a:t>colour</a:t>
            </a:r>
            <a:r>
              <a:rPr lang="en-US" sz="2000" dirty="0"/>
              <a:t> of a paragraph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sz="2000" b="1" dirty="0"/>
              <a:t>// Imperative (basic JavaScript)</a:t>
            </a:r>
          </a:p>
          <a:p>
            <a:pPr marL="457200" lvl="1" indent="0">
              <a:buNone/>
            </a:pPr>
            <a:r>
              <a:rPr lang="en-US" sz="2000" dirty="0"/>
              <a:t>var paragraphs = </a:t>
            </a:r>
            <a:r>
              <a:rPr lang="en-US" sz="2000" dirty="0" err="1"/>
              <a:t>document.getElementsByTagName</a:t>
            </a:r>
            <a:r>
              <a:rPr lang="en-US" sz="2000" dirty="0"/>
              <a:t>("p"); </a:t>
            </a:r>
          </a:p>
          <a:p>
            <a:pPr marL="457200" lvl="1" indent="0">
              <a:buNone/>
            </a:pPr>
            <a:r>
              <a:rPr lang="en-US" sz="2000" dirty="0"/>
              <a:t>for (var </a:t>
            </a:r>
            <a:r>
              <a:rPr lang="en-US" sz="2000" dirty="0" err="1"/>
              <a:t>i</a:t>
            </a:r>
            <a:r>
              <a:rPr lang="en-US" sz="2000" dirty="0"/>
              <a:t> = 0; </a:t>
            </a:r>
            <a:r>
              <a:rPr lang="en-US" sz="2000" dirty="0" err="1"/>
              <a:t>i</a:t>
            </a:r>
            <a:r>
              <a:rPr lang="en-US" sz="2000" dirty="0"/>
              <a:t> &lt; </a:t>
            </a:r>
            <a:r>
              <a:rPr lang="en-US" sz="2000" dirty="0" err="1"/>
              <a:t>paragraphs.length</a:t>
            </a:r>
            <a:r>
              <a:rPr lang="en-US" sz="2000" dirty="0"/>
              <a:t>; </a:t>
            </a:r>
            <a:r>
              <a:rPr lang="en-US" sz="2000" dirty="0" err="1"/>
              <a:t>i</a:t>
            </a:r>
            <a:r>
              <a:rPr lang="en-US" sz="2000" dirty="0"/>
              <a:t>++) { </a:t>
            </a:r>
          </a:p>
          <a:p>
            <a:pPr marL="457200" lvl="1" indent="0">
              <a:buNone/>
            </a:pPr>
            <a:r>
              <a:rPr lang="en-US" sz="2000" dirty="0"/>
              <a:t>	var paragraph = </a:t>
            </a:r>
            <a:r>
              <a:rPr lang="en-US" sz="2000" dirty="0" err="1"/>
              <a:t>paragraphs.item</a:t>
            </a:r>
            <a:r>
              <a:rPr lang="en-US" sz="2000" dirty="0"/>
              <a:t>(</a:t>
            </a:r>
            <a:r>
              <a:rPr lang="en-US" sz="2000" dirty="0" err="1"/>
              <a:t>i</a:t>
            </a:r>
            <a:r>
              <a:rPr lang="en-US" sz="2000" dirty="0"/>
              <a:t>); 	</a:t>
            </a:r>
            <a:r>
              <a:rPr lang="en-US" sz="2000" dirty="0" err="1"/>
              <a:t>paragraph.style.setProperty</a:t>
            </a:r>
            <a:r>
              <a:rPr lang="en-US" sz="2000" dirty="0"/>
              <a:t>("color", "blue", null); </a:t>
            </a:r>
          </a:p>
          <a:p>
            <a:pPr marL="457200" lvl="1" indent="0">
              <a:buNone/>
            </a:pPr>
            <a:r>
              <a:rPr lang="en-US" sz="2000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265810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9B8F-97C1-431F-BA76-8511D5E1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D3: Data-Driven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D5877-944C-441E-A335-B2CD3AC0D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D3 is a “declarative” programming language</a:t>
            </a:r>
          </a:p>
          <a:p>
            <a:pPr lvl="1"/>
            <a:r>
              <a:rPr lang="en-US" sz="2000" dirty="0"/>
              <a:t>Describes </a:t>
            </a:r>
            <a:r>
              <a:rPr lang="en-US" sz="2000" b="1" dirty="0"/>
              <a:t>what to do</a:t>
            </a:r>
            <a:r>
              <a:rPr lang="en-US" sz="2000" dirty="0"/>
              <a:t>, not </a:t>
            </a:r>
            <a:r>
              <a:rPr lang="en-US" sz="2000" b="1" dirty="0"/>
              <a:t>how to do </a:t>
            </a:r>
            <a:r>
              <a:rPr lang="en-US" sz="2000" dirty="0"/>
              <a:t>something (imperative)</a:t>
            </a:r>
          </a:p>
          <a:p>
            <a:pPr lvl="1"/>
            <a:r>
              <a:rPr lang="en-US" sz="2000" dirty="0"/>
              <a:t>Example: Changing the text </a:t>
            </a:r>
            <a:r>
              <a:rPr lang="en-US" sz="2000" dirty="0" err="1"/>
              <a:t>colour</a:t>
            </a:r>
            <a:r>
              <a:rPr lang="en-US" sz="2000" dirty="0"/>
              <a:t> of a paragraph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sz="2000" b="1" dirty="0"/>
              <a:t>// Declarative (D3)</a:t>
            </a:r>
          </a:p>
          <a:p>
            <a:pPr marL="457200" lvl="1" indent="0">
              <a:buNone/>
            </a:pPr>
            <a:r>
              <a:rPr lang="en-US" sz="2000" dirty="0"/>
              <a:t>D3.selectAll("p").style("color", "blue");</a:t>
            </a:r>
          </a:p>
        </p:txBody>
      </p:sp>
    </p:spTree>
    <p:extLst>
      <p:ext uri="{BB962C8B-B14F-4D97-AF65-F5344CB8AC3E}">
        <p14:creationId xmlns:p14="http://schemas.microsoft.com/office/powerpoint/2010/main" val="191240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BFFD0C-2D44-4B0C-B600-4092A2C8F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4131470"/>
            <a:ext cx="10515600" cy="1262062"/>
          </a:xfrm>
        </p:spPr>
        <p:txBody>
          <a:bodyPr>
            <a:normAutofit/>
          </a:bodyPr>
          <a:lstStyle/>
          <a:p>
            <a:r>
              <a:rPr lang="en-US" sz="4400" dirty="0"/>
              <a:t>Bon Adriel Aseniero, PhD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733F19-0F4B-4D06-8D4D-529D24392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213" y="5393532"/>
            <a:ext cx="10461625" cy="61118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Senior Research Scientist | Autodesk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C47628-9164-497A-8A67-EFAE9102686E}"/>
              </a:ext>
            </a:extLst>
          </p:cNvPr>
          <p:cNvGrpSpPr/>
          <p:nvPr/>
        </p:nvGrpSpPr>
        <p:grpSpPr>
          <a:xfrm>
            <a:off x="609942" y="1646988"/>
            <a:ext cx="10972116" cy="2484482"/>
            <a:chOff x="461203" y="3523792"/>
            <a:chExt cx="10972116" cy="2484482"/>
          </a:xfrm>
        </p:grpSpPr>
        <p:pic>
          <p:nvPicPr>
            <p:cNvPr id="7" name="Picture 6" descr="A screenshot of a map&#10;&#10;Description automatically generated">
              <a:extLst>
                <a:ext uri="{FF2B5EF4-FFF2-40B4-BE49-F238E27FC236}">
                  <a16:creationId xmlns:a16="http://schemas.microsoft.com/office/drawing/2014/main" id="{93B3EA93-0260-4914-BCED-B75FE3EBF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130" r="11937" b="2"/>
            <a:stretch/>
          </p:blipFill>
          <p:spPr>
            <a:xfrm>
              <a:off x="6052340" y="3523792"/>
              <a:ext cx="2585410" cy="248448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0" name="Picture 9" descr="A person standing in a room&#10;&#10;Description automatically generated">
              <a:extLst>
                <a:ext uri="{FF2B5EF4-FFF2-40B4-BE49-F238E27FC236}">
                  <a16:creationId xmlns:a16="http://schemas.microsoft.com/office/drawing/2014/main" id="{4AC6516A-DBC9-43F8-B779-0B8DA827D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269" r="10490" b="6"/>
            <a:stretch/>
          </p:blipFill>
          <p:spPr>
            <a:xfrm>
              <a:off x="8839866" y="3523792"/>
              <a:ext cx="2593453" cy="248448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A183C941-C5EB-42E4-921C-064583FDD9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564" t="1" r="15504" b="1"/>
            <a:stretch/>
          </p:blipFill>
          <p:spPr>
            <a:xfrm>
              <a:off x="461203" y="3523792"/>
              <a:ext cx="2593452" cy="248448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9C52BD7A-9FD8-456E-9792-599BE4AC5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1" r="6" b="6"/>
            <a:stretch/>
          </p:blipFill>
          <p:spPr>
            <a:xfrm>
              <a:off x="3256772" y="3523792"/>
              <a:ext cx="2593451" cy="248448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64878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0512-3676-4C55-8A36-831545689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from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5306B-227B-4E28-A17E-A751F3DA8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D3’s </a:t>
            </a:r>
            <a:r>
              <a:rPr lang="en-US" b="1" dirty="0"/>
              <a:t>.csv</a:t>
            </a:r>
            <a:r>
              <a:rPr lang="en-US" dirty="0"/>
              <a:t> function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B4CB39A-BB55-4B2A-934A-6588789F3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094" y="3126553"/>
            <a:ext cx="7215437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Load data from a CSV file as JSON objects</a:t>
            </a:r>
            <a:b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@param path the location of the CSV file to load</a:t>
            </a:r>
            <a:b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loadData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(path){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d3.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(path).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(data){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//do something with the data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612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39206-E70B-4ED8-8B2F-041D097E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4F9CF-9290-40FD-81E8-D4CA8673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DOM elements to be selected so they can be manipulated declaratively.</a:t>
            </a:r>
          </a:p>
          <a:p>
            <a:r>
              <a:rPr lang="en-US" b="1" dirty="0"/>
              <a:t>.</a:t>
            </a:r>
            <a:r>
              <a:rPr lang="en-US" b="1" dirty="0" err="1"/>
              <a:t>selectAll</a:t>
            </a:r>
            <a:r>
              <a:rPr lang="en-US" b="1" dirty="0"/>
              <a:t> </a:t>
            </a:r>
            <a:r>
              <a:rPr lang="en-US" dirty="0"/>
              <a:t>– selects all matching elements</a:t>
            </a:r>
          </a:p>
          <a:p>
            <a:pPr marL="457200" lvl="1" indent="0">
              <a:buNone/>
            </a:pPr>
            <a:r>
              <a:rPr lang="en-US" dirty="0"/>
              <a:t>e.g., d3.selectAll("</a:t>
            </a:r>
            <a:r>
              <a:rPr lang="en-US" dirty="0" err="1"/>
              <a:t>rect</a:t>
            </a:r>
            <a:r>
              <a:rPr lang="en-US" dirty="0"/>
              <a:t>") will find all rectangles in the DOM</a:t>
            </a:r>
          </a:p>
          <a:p>
            <a:r>
              <a:rPr lang="en-US" b="1" dirty="0"/>
              <a:t>.select </a:t>
            </a:r>
            <a:r>
              <a:rPr lang="en-US" dirty="0"/>
              <a:t>– selects the first matching element</a:t>
            </a:r>
          </a:p>
          <a:p>
            <a:pPr marL="457200" lvl="1" indent="0">
              <a:buNone/>
            </a:pPr>
            <a:r>
              <a:rPr lang="en-US" dirty="0"/>
              <a:t>e.g., d3.select("#vis1") will select the first element in the DOM with an attribute id = "vis1“</a:t>
            </a:r>
          </a:p>
          <a:p>
            <a:r>
              <a:rPr lang="en-US" dirty="0"/>
              <a:t>Resource: </a:t>
            </a:r>
            <a:r>
              <a:rPr lang="en-US" dirty="0">
                <a:hlinkClick r:id="rId2"/>
              </a:rPr>
              <a:t>https://www.d3indepth.com/selections/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150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08369-D1D0-47A9-BBB1-4EE3DCD4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83ED-1684-4D61-81C6-BA3BD352D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D3 selections are “virtual” as the elements do not have to exist, yet, in the DOM in order for them to be selected.</a:t>
            </a:r>
          </a:p>
        </p:txBody>
      </p:sp>
    </p:spTree>
    <p:extLst>
      <p:ext uri="{BB962C8B-B14F-4D97-AF65-F5344CB8AC3E}">
        <p14:creationId xmlns:p14="http://schemas.microsoft.com/office/powerpoint/2010/main" val="2498541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97CBB68-6606-439B-B88E-FFBF93055A62}"/>
              </a:ext>
            </a:extLst>
          </p:cNvPr>
          <p:cNvGrpSpPr/>
          <p:nvPr/>
        </p:nvGrpSpPr>
        <p:grpSpPr>
          <a:xfrm>
            <a:off x="1777603" y="860644"/>
            <a:ext cx="8447480" cy="5631656"/>
            <a:chOff x="3534966" y="2516979"/>
            <a:chExt cx="5122070" cy="341471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E09E44-5716-4A88-BE1E-50087BCAD31D}"/>
                </a:ext>
              </a:extLst>
            </p:cNvPr>
            <p:cNvSpPr/>
            <p:nvPr/>
          </p:nvSpPr>
          <p:spPr>
            <a:xfrm>
              <a:off x="5242322" y="2747259"/>
              <a:ext cx="1707358" cy="2954157"/>
            </a:xfrm>
            <a:custGeom>
              <a:avLst/>
              <a:gdLst>
                <a:gd name="connsiteX0" fmla="*/ 853678 w 1707358"/>
                <a:gd name="connsiteY0" fmla="*/ 0 h 2954157"/>
                <a:gd name="connsiteX1" fmla="*/ 954600 w 1707358"/>
                <a:gd name="connsiteY1" fmla="*/ 61312 h 2954157"/>
                <a:gd name="connsiteX2" fmla="*/ 1707358 w 1707358"/>
                <a:gd name="connsiteY2" fmla="*/ 1477079 h 2954157"/>
                <a:gd name="connsiteX3" fmla="*/ 954600 w 1707358"/>
                <a:gd name="connsiteY3" fmla="*/ 2892846 h 2954157"/>
                <a:gd name="connsiteX4" fmla="*/ 853680 w 1707358"/>
                <a:gd name="connsiteY4" fmla="*/ 2954157 h 2954157"/>
                <a:gd name="connsiteX5" fmla="*/ 752758 w 1707358"/>
                <a:gd name="connsiteY5" fmla="*/ 2892845 h 2954157"/>
                <a:gd name="connsiteX6" fmla="*/ 0 w 1707358"/>
                <a:gd name="connsiteY6" fmla="*/ 1477078 h 2954157"/>
                <a:gd name="connsiteX7" fmla="*/ 752758 w 1707358"/>
                <a:gd name="connsiteY7" fmla="*/ 61311 h 2954157"/>
                <a:gd name="connsiteX8" fmla="*/ 853678 w 1707358"/>
                <a:gd name="connsiteY8" fmla="*/ 0 h 2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7358" h="2954157">
                  <a:moveTo>
                    <a:pt x="853678" y="0"/>
                  </a:moveTo>
                  <a:lnTo>
                    <a:pt x="954600" y="61312"/>
                  </a:lnTo>
                  <a:cubicBezTo>
                    <a:pt x="1408761" y="368136"/>
                    <a:pt x="1707358" y="887737"/>
                    <a:pt x="1707358" y="1477079"/>
                  </a:cubicBezTo>
                  <a:cubicBezTo>
                    <a:pt x="1707358" y="2066421"/>
                    <a:pt x="1408761" y="2586022"/>
                    <a:pt x="954600" y="2892846"/>
                  </a:cubicBezTo>
                  <a:lnTo>
                    <a:pt x="853680" y="2954157"/>
                  </a:lnTo>
                  <a:lnTo>
                    <a:pt x="752758" y="2892845"/>
                  </a:lnTo>
                  <a:cubicBezTo>
                    <a:pt x="298598" y="2586021"/>
                    <a:pt x="0" y="2066420"/>
                    <a:pt x="0" y="1477078"/>
                  </a:cubicBezTo>
                  <a:cubicBezTo>
                    <a:pt x="0" y="887736"/>
                    <a:pt x="298598" y="368135"/>
                    <a:pt x="752758" y="61311"/>
                  </a:cubicBezTo>
                  <a:lnTo>
                    <a:pt x="853678" y="0"/>
                  </a:ln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D9C5128-D735-4058-A01A-907F43D16843}"/>
                </a:ext>
              </a:extLst>
            </p:cNvPr>
            <p:cNvSpPr/>
            <p:nvPr/>
          </p:nvSpPr>
          <p:spPr>
            <a:xfrm>
              <a:off x="6096000" y="2516979"/>
              <a:ext cx="2561036" cy="3414714"/>
            </a:xfrm>
            <a:custGeom>
              <a:avLst/>
              <a:gdLst>
                <a:gd name="connsiteX0" fmla="*/ 853679 w 2561036"/>
                <a:gd name="connsiteY0" fmla="*/ 0 h 3414714"/>
                <a:gd name="connsiteX1" fmla="*/ 2561036 w 2561036"/>
                <a:gd name="connsiteY1" fmla="*/ 1707357 h 3414714"/>
                <a:gd name="connsiteX2" fmla="*/ 853679 w 2561036"/>
                <a:gd name="connsiteY2" fmla="*/ 3414714 h 3414714"/>
                <a:gd name="connsiteX3" fmla="*/ 39851 w 2561036"/>
                <a:gd name="connsiteY3" fmla="*/ 3208645 h 3414714"/>
                <a:gd name="connsiteX4" fmla="*/ 2 w 2561036"/>
                <a:gd name="connsiteY4" fmla="*/ 3184436 h 3414714"/>
                <a:gd name="connsiteX5" fmla="*/ 100922 w 2561036"/>
                <a:gd name="connsiteY5" fmla="*/ 3123125 h 3414714"/>
                <a:gd name="connsiteX6" fmla="*/ 853680 w 2561036"/>
                <a:gd name="connsiteY6" fmla="*/ 1707358 h 3414714"/>
                <a:gd name="connsiteX7" fmla="*/ 100922 w 2561036"/>
                <a:gd name="connsiteY7" fmla="*/ 291591 h 3414714"/>
                <a:gd name="connsiteX8" fmla="*/ 0 w 2561036"/>
                <a:gd name="connsiteY8" fmla="*/ 230279 h 3414714"/>
                <a:gd name="connsiteX9" fmla="*/ 39851 w 2561036"/>
                <a:gd name="connsiteY9" fmla="*/ 206069 h 3414714"/>
                <a:gd name="connsiteX10" fmla="*/ 853679 w 2561036"/>
                <a:gd name="connsiteY10" fmla="*/ 0 h 341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1036" h="3414714">
                  <a:moveTo>
                    <a:pt x="853679" y="0"/>
                  </a:moveTo>
                  <a:cubicBezTo>
                    <a:pt x="1796626" y="0"/>
                    <a:pt x="2561036" y="764410"/>
                    <a:pt x="2561036" y="1707357"/>
                  </a:cubicBezTo>
                  <a:cubicBezTo>
                    <a:pt x="2561036" y="2650304"/>
                    <a:pt x="1796626" y="3414714"/>
                    <a:pt x="853679" y="3414714"/>
                  </a:cubicBezTo>
                  <a:cubicBezTo>
                    <a:pt x="559008" y="3414714"/>
                    <a:pt x="281773" y="3340065"/>
                    <a:pt x="39851" y="3208645"/>
                  </a:cubicBezTo>
                  <a:lnTo>
                    <a:pt x="2" y="3184436"/>
                  </a:lnTo>
                  <a:lnTo>
                    <a:pt x="100922" y="3123125"/>
                  </a:lnTo>
                  <a:cubicBezTo>
                    <a:pt x="555083" y="2816301"/>
                    <a:pt x="853680" y="2296700"/>
                    <a:pt x="853680" y="1707358"/>
                  </a:cubicBezTo>
                  <a:cubicBezTo>
                    <a:pt x="853680" y="1118016"/>
                    <a:pt x="555083" y="598415"/>
                    <a:pt x="100922" y="291591"/>
                  </a:cubicBezTo>
                  <a:lnTo>
                    <a:pt x="0" y="230279"/>
                  </a:lnTo>
                  <a:lnTo>
                    <a:pt x="39851" y="206069"/>
                  </a:lnTo>
                  <a:cubicBezTo>
                    <a:pt x="281773" y="74650"/>
                    <a:pt x="559008" y="0"/>
                    <a:pt x="853679" y="0"/>
                  </a:cubicBezTo>
                  <a:close/>
                </a:path>
              </a:pathLst>
            </a:custGeom>
            <a:solidFill>
              <a:schemeClr val="accent5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10003B6-B176-4551-9D53-D9C6D327008C}"/>
                </a:ext>
              </a:extLst>
            </p:cNvPr>
            <p:cNvSpPr/>
            <p:nvPr/>
          </p:nvSpPr>
          <p:spPr>
            <a:xfrm>
              <a:off x="3534966" y="2516980"/>
              <a:ext cx="2561036" cy="3414714"/>
            </a:xfrm>
            <a:custGeom>
              <a:avLst/>
              <a:gdLst>
                <a:gd name="connsiteX0" fmla="*/ 1707357 w 2561036"/>
                <a:gd name="connsiteY0" fmla="*/ 0 h 3414714"/>
                <a:gd name="connsiteX1" fmla="*/ 2521185 w 2561036"/>
                <a:gd name="connsiteY1" fmla="*/ 206069 h 3414714"/>
                <a:gd name="connsiteX2" fmla="*/ 2561034 w 2561036"/>
                <a:gd name="connsiteY2" fmla="*/ 230278 h 3414714"/>
                <a:gd name="connsiteX3" fmla="*/ 2460114 w 2561036"/>
                <a:gd name="connsiteY3" fmla="*/ 291589 h 3414714"/>
                <a:gd name="connsiteX4" fmla="*/ 1707356 w 2561036"/>
                <a:gd name="connsiteY4" fmla="*/ 1707356 h 3414714"/>
                <a:gd name="connsiteX5" fmla="*/ 2460114 w 2561036"/>
                <a:gd name="connsiteY5" fmla="*/ 3123123 h 3414714"/>
                <a:gd name="connsiteX6" fmla="*/ 2561036 w 2561036"/>
                <a:gd name="connsiteY6" fmla="*/ 3184435 h 3414714"/>
                <a:gd name="connsiteX7" fmla="*/ 2521185 w 2561036"/>
                <a:gd name="connsiteY7" fmla="*/ 3208645 h 3414714"/>
                <a:gd name="connsiteX8" fmla="*/ 1707357 w 2561036"/>
                <a:gd name="connsiteY8" fmla="*/ 3414714 h 3414714"/>
                <a:gd name="connsiteX9" fmla="*/ 0 w 2561036"/>
                <a:gd name="connsiteY9" fmla="*/ 1707357 h 3414714"/>
                <a:gd name="connsiteX10" fmla="*/ 1707357 w 2561036"/>
                <a:gd name="connsiteY10" fmla="*/ 0 h 341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1036" h="3414714">
                  <a:moveTo>
                    <a:pt x="1707357" y="0"/>
                  </a:moveTo>
                  <a:cubicBezTo>
                    <a:pt x="2002028" y="0"/>
                    <a:pt x="2279264" y="74650"/>
                    <a:pt x="2521185" y="206069"/>
                  </a:cubicBezTo>
                  <a:lnTo>
                    <a:pt x="2561034" y="230278"/>
                  </a:lnTo>
                  <a:lnTo>
                    <a:pt x="2460114" y="291589"/>
                  </a:lnTo>
                  <a:cubicBezTo>
                    <a:pt x="2005954" y="598413"/>
                    <a:pt x="1707356" y="1118014"/>
                    <a:pt x="1707356" y="1707356"/>
                  </a:cubicBezTo>
                  <a:cubicBezTo>
                    <a:pt x="1707356" y="2296698"/>
                    <a:pt x="2005954" y="2816299"/>
                    <a:pt x="2460114" y="3123123"/>
                  </a:cubicBezTo>
                  <a:lnTo>
                    <a:pt x="2561036" y="3184435"/>
                  </a:lnTo>
                  <a:lnTo>
                    <a:pt x="2521185" y="3208645"/>
                  </a:lnTo>
                  <a:cubicBezTo>
                    <a:pt x="2279264" y="3340065"/>
                    <a:pt x="2002028" y="3414714"/>
                    <a:pt x="1707357" y="3414714"/>
                  </a:cubicBezTo>
                  <a:cubicBezTo>
                    <a:pt x="764410" y="3414714"/>
                    <a:pt x="0" y="2650304"/>
                    <a:pt x="0" y="1707357"/>
                  </a:cubicBezTo>
                  <a:cubicBezTo>
                    <a:pt x="0" y="764410"/>
                    <a:pt x="764410" y="0"/>
                    <a:pt x="1707357" y="0"/>
                  </a:cubicBezTo>
                  <a:close/>
                </a:path>
              </a:pathLst>
            </a:custGeom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6A8CC6-C78D-4D6C-8A4E-06417B82D780}"/>
              </a:ext>
            </a:extLst>
          </p:cNvPr>
          <p:cNvSpPr txBox="1"/>
          <p:nvPr/>
        </p:nvSpPr>
        <p:spPr>
          <a:xfrm>
            <a:off x="2173600" y="2985045"/>
            <a:ext cx="20238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 Mono" pitchFamily="2" charset="0"/>
                <a:ea typeface="Roboto Mono" pitchFamily="2" charset="0"/>
              </a:rPr>
              <a:t>ENTER:</a:t>
            </a:r>
          </a:p>
          <a:p>
            <a:r>
              <a:rPr lang="en-US" dirty="0">
                <a:latin typeface="Roboto Mono" pitchFamily="2" charset="0"/>
                <a:ea typeface="Roboto Mono" pitchFamily="2" charset="0"/>
              </a:rPr>
              <a:t>Data which are not yet bound to any DOM elements</a:t>
            </a:r>
          </a:p>
          <a:p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7146E-F4CE-400D-BDC7-659098EA7345}"/>
              </a:ext>
            </a:extLst>
          </p:cNvPr>
          <p:cNvSpPr txBox="1"/>
          <p:nvPr/>
        </p:nvSpPr>
        <p:spPr>
          <a:xfrm>
            <a:off x="7805255" y="2985045"/>
            <a:ext cx="21245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boto Mono" pitchFamily="2" charset="0"/>
                <a:ea typeface="Roboto Mono" pitchFamily="2" charset="0"/>
              </a:rPr>
              <a:t>EXIT:</a:t>
            </a:r>
          </a:p>
          <a:p>
            <a:pPr algn="r"/>
            <a:r>
              <a:rPr lang="en-US" dirty="0">
                <a:latin typeface="Roboto Mono" pitchFamily="2" charset="0"/>
                <a:ea typeface="Roboto Mono" pitchFamily="2" charset="0"/>
              </a:rPr>
              <a:t>DOM elements that no longer have any data bound to them</a:t>
            </a:r>
          </a:p>
          <a:p>
            <a:pPr algn="r"/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FD403C-ED81-4938-8FF2-DFEFB19AC642}"/>
              </a:ext>
            </a:extLst>
          </p:cNvPr>
          <p:cNvSpPr txBox="1"/>
          <p:nvPr/>
        </p:nvSpPr>
        <p:spPr>
          <a:xfrm>
            <a:off x="5077467" y="2569546"/>
            <a:ext cx="20238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 Mono" pitchFamily="2" charset="0"/>
                <a:ea typeface="Roboto Mono" pitchFamily="2" charset="0"/>
              </a:rPr>
              <a:t>UPDATE:</a:t>
            </a:r>
          </a:p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DOM elements that have new data bound to them. As of D3 v5, this is handled by “join”</a:t>
            </a:r>
          </a:p>
          <a:p>
            <a:pPr algn="ctr"/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438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3478C25-DCA5-48AC-B7A5-A7892F9CA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66845"/>
            <a:ext cx="11213326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drawCountries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(data){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d3.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"#vis2"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for dynamic sizing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viewBox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`0, 0,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${$(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"#vis2"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()}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${$(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"#vis2"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()}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selectAll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d,i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(i+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*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"width"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"height"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291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447FEC-DF09-4A8B-8769-6A90F2C45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7" y="1709737"/>
            <a:ext cx="80105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11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38C886-C16A-4C3F-AF5A-6D779EF0A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1562100"/>
            <a:ext cx="82677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42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8210DEC-FE60-4A11-8F4D-16EAD72FD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66" y="1859343"/>
            <a:ext cx="11075468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drawBars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(data){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d3.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"#vis3"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for dynamic sizing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viewBox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`0, 0,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${$(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"#vis3"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()}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${$(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"#vis3"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()}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// setup margins and dimensions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width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$(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"#vis3"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$(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"#vis3"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barWidth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width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</p:txBody>
      </p:sp>
    </p:spTree>
    <p:extLst>
      <p:ext uri="{BB962C8B-B14F-4D97-AF65-F5344CB8AC3E}">
        <p14:creationId xmlns:p14="http://schemas.microsoft.com/office/powerpoint/2010/main" val="4080129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3AD58-C1E8-4987-A5A0-7E0CB554F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B6011-A36F-4CB7-B53F-CD67A1C8F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Scale functions that map from an input domain to an output range.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Hence, they are typically used to transform (map) data values into visual variables (e.g., position and </a:t>
            </a:r>
            <a:r>
              <a:rPr lang="en-US" dirty="0" err="1"/>
              <a:t>colour</a:t>
            </a:r>
            <a:r>
              <a:rPr lang="en-US" dirty="0"/>
              <a:t>).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03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9AAE-BF87-48F4-B062-690367C0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 Scale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F98D1-E8E7-425D-A076-98E0DACC1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Quantitative Scales</a:t>
            </a:r>
          </a:p>
          <a:p>
            <a:pPr lvl="1"/>
            <a:r>
              <a:rPr lang="en-US" dirty="0"/>
              <a:t>Have continuous domain (e.g., set of real numbers)</a:t>
            </a:r>
          </a:p>
          <a:p>
            <a:pPr lvl="1"/>
            <a:r>
              <a:rPr lang="en-US" dirty="0"/>
              <a:t>D3 examples: Linear Scale, Power Scale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Ordinal Scales</a:t>
            </a:r>
          </a:p>
          <a:p>
            <a:pPr lvl="1"/>
            <a:r>
              <a:rPr lang="en-US" dirty="0"/>
              <a:t>Have a discrete domain (e.g., categories, set of names)</a:t>
            </a:r>
          </a:p>
          <a:p>
            <a:pPr lvl="1"/>
            <a:r>
              <a:rPr lang="en-US" dirty="0"/>
              <a:t>D3 example: Categorical </a:t>
            </a:r>
            <a:r>
              <a:rPr lang="en-US" dirty="0" err="1"/>
              <a:t>Colours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Scales</a:t>
            </a:r>
          </a:p>
          <a:p>
            <a:pPr lvl="1"/>
            <a:r>
              <a:rPr lang="en-US" dirty="0"/>
              <a:t>A type of quantitative scale specific to measures of time </a:t>
            </a:r>
            <a:br>
              <a:rPr lang="en-US" dirty="0"/>
            </a:br>
            <a:r>
              <a:rPr lang="en-US" dirty="0"/>
              <a:t>(e.g., dates)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811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B06FB-9E38-4241-9BFD-7A933D2E23B2}"/>
              </a:ext>
            </a:extLst>
          </p:cNvPr>
          <p:cNvGrpSpPr/>
          <p:nvPr/>
        </p:nvGrpSpPr>
        <p:grpSpPr>
          <a:xfrm>
            <a:off x="801803" y="713541"/>
            <a:ext cx="10588394" cy="5430918"/>
            <a:chOff x="17373316" y="1165183"/>
            <a:chExt cx="25007512" cy="128266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1D4BA4-7B91-4E02-98A0-2B8411413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35710" y="7010051"/>
              <a:ext cx="7886700" cy="5257800"/>
            </a:xfrm>
            <a:prstGeom prst="rect">
              <a:avLst/>
            </a:prstGeom>
          </p:spPr>
        </p:pic>
        <p:sp>
          <p:nvSpPr>
            <p:cNvPr id="4" name="Footer Placeholder 3">
              <a:extLst>
                <a:ext uri="{FF2B5EF4-FFF2-40B4-BE49-F238E27FC236}">
                  <a16:creationId xmlns:a16="http://schemas.microsoft.com/office/drawing/2014/main" id="{EDFECB62-4B14-4C77-8926-911E41789CE7}"/>
                </a:ext>
              </a:extLst>
            </p:cNvPr>
            <p:cNvSpPr txBox="1">
              <a:spLocks/>
            </p:cNvSpPr>
            <p:nvPr/>
          </p:nvSpPr>
          <p:spPr>
            <a:xfrm>
              <a:off x="17373316" y="12786499"/>
              <a:ext cx="7711922" cy="1205345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3180699" rtl="0" eaLnBrk="1" latinLnBrk="0" hangingPunct="1">
                <a:defRPr sz="62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590350" algn="l" defTabSz="3180699" rtl="0" eaLnBrk="1" latinLnBrk="0" hangingPunct="1">
                <a:defRPr sz="62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180699" algn="l" defTabSz="3180699" rtl="0" eaLnBrk="1" latinLnBrk="0" hangingPunct="1">
                <a:defRPr sz="62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771049" algn="l" defTabSz="3180699" rtl="0" eaLnBrk="1" latinLnBrk="0" hangingPunct="1">
                <a:defRPr sz="62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361398" algn="l" defTabSz="3180699" rtl="0" eaLnBrk="1" latinLnBrk="0" hangingPunct="1">
                <a:defRPr sz="62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951746" algn="l" defTabSz="3180699" rtl="0" eaLnBrk="1" latinLnBrk="0" hangingPunct="1">
                <a:defRPr sz="62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9542095" algn="l" defTabSz="3180699" rtl="0" eaLnBrk="1" latinLnBrk="0" hangingPunct="1">
                <a:defRPr sz="62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1132445" algn="l" defTabSz="3180699" rtl="0" eaLnBrk="1" latinLnBrk="0" hangingPunct="1">
                <a:defRPr sz="62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2722794" algn="l" defTabSz="3180699" rtl="0" eaLnBrk="1" latinLnBrk="0" hangingPunct="1">
                <a:defRPr sz="62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sz="1100" b="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Images taken during the 123 Data Exhibition in Paris, France, May 2018. http://123data.paris/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783171-4696-46FB-9A3E-1C1C8E49A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35709" y="1185695"/>
              <a:ext cx="7886700" cy="5257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4A7846-19FE-4DB4-A788-886DAC48D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77326" y="1165183"/>
              <a:ext cx="7886700" cy="5257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C78A71-9075-44C0-BBA2-8F968C56F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73316" y="7017791"/>
              <a:ext cx="7886700" cy="5257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3F2C9C-D787-4A63-A798-FF3AC10D5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494092" y="1185695"/>
              <a:ext cx="7886700" cy="5257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47B03A-2F68-41AA-9203-E02F492DE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494947" y="7017791"/>
              <a:ext cx="7885881" cy="5257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844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291096E-026B-4ACE-960F-1CB79E19D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720841"/>
            <a:ext cx="10386177" cy="3416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setup D3 scales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Here we create linear scales to map our x values 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to the width of the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viewport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xScale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d3.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scaleLinear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]);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limit our range within the margins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Here we create linear scales to map our y values 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to the height of the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viewport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yScale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d3.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scaleLinear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d3.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 {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'Water quality'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]; })])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200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C3236FF7-C54B-44BE-BF95-DF587D738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66843"/>
            <a:ext cx="5974713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selectAll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d,i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xScale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yScale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'Water quality'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"width"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barWidth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"height"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// add in-line styles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"stroke"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"white"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"stroke-width"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78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96892-5D0D-4FCC-BFB6-53FA4C9D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7" y="1438275"/>
            <a:ext cx="74390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16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AE420B5-28E3-44C5-B5BF-F136DD5A5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74346"/>
            <a:ext cx="8669361" cy="59093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drawCircles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(data){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svg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d3.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"#vis4"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for dynamic sizing</a:t>
            </a:r>
            <a:b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"viewBox"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`0, 0,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${$(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"#vis4"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()}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${$(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"#vis4"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()}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setup margins and dimensions</a:t>
            </a:r>
            <a:b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width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$(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"#vis4"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$(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"#vis4"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maxDiameter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setup D3 scales</a:t>
            </a:r>
            <a:b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// Here we create linear scales to map our x values</a:t>
            </a:r>
            <a:b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// to the width of the svg viewport</a:t>
            </a:r>
            <a:b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xScale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d3.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scaleLinear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d3.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 { 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d[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'Feeling safe walking alone at night'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]; })])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limit our range within the margins</a:t>
            </a:r>
            <a:b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maxDiameter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maxDiameter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]); 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Here we create linear scales to map our y values</a:t>
            </a:r>
            <a:b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// to the height of the svg viewport</a:t>
            </a:r>
            <a:b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yScale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d3.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scaleLinear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([d3.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 { 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d[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'Life expectancy'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]; }),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d3.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 {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d[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'Life expectancy'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]; })])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maxDiameter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maxDiameter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803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32B967-D208-4732-8A73-8474839DF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859340"/>
            <a:ext cx="10386177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rScale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d3.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scaleLinear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d3.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'Homicide rate'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]; })])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colorScale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d3.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scaleLinear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interpolate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(d3.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interpolateHcl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([d3.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 {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'Life satisfaction'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]; }),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d3.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 {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'Life satisfaction'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]; })])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(0,0,0)'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(0,191,255)'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clamp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266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F8FFC619-930E-4967-9FC4-144B7DA4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889845"/>
            <a:ext cx="9007594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selectAll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"circle"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(data)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enter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"circle"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"cx"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xScale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(d[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'Feeling safe walking alone at night'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"cy"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yScale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(d[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'Life expectancy'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rScale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(d[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'Homicide rate'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"fill"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colorScale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(d[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'Life satisfaction'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"stroke"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"white"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"stroke-width"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531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BDBA8E-B9F5-45F0-94BC-7614B8F1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28" y="721970"/>
            <a:ext cx="11056144" cy="541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93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AEADE-1685-402A-A1DE-0D996CDDC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spc="600" dirty="0">
                <a:solidFill>
                  <a:schemeClr val="bg1"/>
                </a:solidFill>
              </a:rPr>
              <a:t>DRAWING DATA</a:t>
            </a:r>
          </a:p>
        </p:txBody>
      </p:sp>
    </p:spTree>
    <p:extLst>
      <p:ext uri="{BB962C8B-B14F-4D97-AF65-F5344CB8AC3E}">
        <p14:creationId xmlns:p14="http://schemas.microsoft.com/office/powerpoint/2010/main" val="681724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95448-60DA-42C7-89CA-BDFD5C8B7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05" y="1110435"/>
            <a:ext cx="9662391" cy="463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92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3EA5A-643F-455B-9F09-044400C8E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79" y="394066"/>
            <a:ext cx="9430243" cy="606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0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CE38D-0870-41B4-A8A7-F256D5657F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Webstorm</a:t>
            </a:r>
            <a:r>
              <a:rPr lang="en-US" dirty="0"/>
              <a:t> 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D8028-4259-405B-A8E2-B3472AA60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https://www.jetbrains.com/webstorm/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049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F1A46-25B1-4BB2-A018-81B0C28CC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Combining SVG paths to make something new</a:t>
            </a:r>
          </a:p>
        </p:txBody>
      </p:sp>
    </p:spTree>
    <p:extLst>
      <p:ext uri="{BB962C8B-B14F-4D97-AF65-F5344CB8AC3E}">
        <p14:creationId xmlns:p14="http://schemas.microsoft.com/office/powerpoint/2010/main" val="1042172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F1A46-25B1-4BB2-A018-81B0C28CC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 about the component shapes of your metaphor</a:t>
            </a:r>
          </a:p>
        </p:txBody>
      </p:sp>
    </p:spTree>
    <p:extLst>
      <p:ext uri="{BB962C8B-B14F-4D97-AF65-F5344CB8AC3E}">
        <p14:creationId xmlns:p14="http://schemas.microsoft.com/office/powerpoint/2010/main" val="150677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DEB7-09C0-4C1B-A6DD-B0D53F3A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flower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7625-F96A-493A-B30F-8CBAF1ADC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381" y="2271713"/>
            <a:ext cx="7160418" cy="3905250"/>
          </a:xfrm>
        </p:spPr>
        <p:txBody>
          <a:bodyPr/>
          <a:lstStyle/>
          <a:p>
            <a:r>
              <a:rPr lang="en-US" dirty="0"/>
              <a:t>Petals –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Curved Paths</a:t>
            </a:r>
          </a:p>
          <a:p>
            <a:r>
              <a:rPr lang="en-US" dirty="0"/>
              <a:t>Flower head –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 Circle</a:t>
            </a:r>
          </a:p>
          <a:p>
            <a:r>
              <a:rPr lang="en-US" dirty="0"/>
              <a:t>Stem –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 Line</a:t>
            </a:r>
          </a:p>
          <a:p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dirty="0"/>
              <a:t>These will all be contained in a group element “g”</a:t>
            </a:r>
            <a:endParaRPr lang="en-CA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D423E-E0EA-4039-8B71-568AAA017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4" r="1607"/>
          <a:stretch/>
        </p:blipFill>
        <p:spPr>
          <a:xfrm>
            <a:off x="1193006" y="2271713"/>
            <a:ext cx="2627281" cy="320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75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SVG Groups “g”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have seen before, you can use this element (denoted as </a:t>
            </a:r>
            <a:r>
              <a:rPr lang="en-US" b="1" dirty="0">
                <a:cs typeface="Courier New" panose="02070309020205020404" pitchFamily="49" charset="0"/>
              </a:rPr>
              <a:t>&lt;g&gt;&lt;/g&gt; </a:t>
            </a:r>
            <a:r>
              <a:rPr lang="en-US" dirty="0"/>
              <a:t>tags in the HTML document) to group other SVG elements together.</a:t>
            </a:r>
          </a:p>
          <a:p>
            <a:endParaRPr lang="en-US" dirty="0"/>
          </a:p>
          <a:p>
            <a:r>
              <a:rPr lang="en-US" dirty="0"/>
              <a:t>You can apply transformations into the group which will apply to all the elements in it.</a:t>
            </a:r>
          </a:p>
          <a:p>
            <a:endParaRPr lang="en-US" dirty="0"/>
          </a:p>
          <a:p>
            <a:r>
              <a:rPr lang="en-US" dirty="0"/>
              <a:t>Note: You </a:t>
            </a:r>
            <a:r>
              <a:rPr lang="en-US" b="1" dirty="0"/>
              <a:t>cannot</a:t>
            </a:r>
            <a:r>
              <a:rPr lang="en-US" dirty="0"/>
              <a:t> style groups.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3347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First, create a </a:t>
            </a:r>
            <a:r>
              <a:rPr lang="en-US" b="1" dirty="0">
                <a:cs typeface="Courier New" panose="02070309020205020404" pitchFamily="49" charset="0"/>
              </a:rPr>
              <a:t>group</a:t>
            </a:r>
            <a:r>
              <a:rPr lang="en-US" dirty="0"/>
              <a:t> that will contain all our </a:t>
            </a:r>
            <a:r>
              <a:rPr lang="en-US" dirty="0" err="1"/>
              <a:t>svg</a:t>
            </a:r>
            <a:r>
              <a:rPr lang="en-US" dirty="0"/>
              <a:t> elements </a:t>
            </a:r>
            <a:endParaRPr lang="en-CA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38DA205-2801-4251-9FD3-0FA27E6C9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406" y="3429000"/>
            <a:ext cx="6664004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flowers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svgContainer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selectAll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"class"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flower_group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"width"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FLOWER_WIDTH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"height"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FLOWER_HEIGHT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746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2306F66-4807-47E2-9C0E-A441001AE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582343"/>
            <a:ext cx="9972602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"transform"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new_i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x_padding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new_i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max_num_of_items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max_num_of_items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new_i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max_num_of_items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y_padding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max_num_of_items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max_num_of_items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x_translate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d3.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"width"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*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x_padding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y_translate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d3.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"height"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*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y_padding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`translate(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x_translate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y_translate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)`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699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8017"/>
            <a:ext cx="10515600" cy="1325563"/>
          </a:xfrm>
        </p:spPr>
        <p:txBody>
          <a:bodyPr/>
          <a:lstStyle/>
          <a:p>
            <a:r>
              <a:rPr lang="en-US" dirty="0"/>
              <a:t>Process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3580"/>
            <a:ext cx="10515600" cy="4483383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Draw a petal (using </a:t>
            </a:r>
            <a:r>
              <a:rPr lang="en-US" b="1" dirty="0" err="1">
                <a:cs typeface="Courier New" panose="02070309020205020404" pitchFamily="49" charset="0"/>
              </a:rPr>
              <a:t>svg:path</a:t>
            </a:r>
            <a:r>
              <a:rPr lang="en-US" dirty="0"/>
              <a:t> definition of a quadratic Bezier curve) and add it to our </a:t>
            </a:r>
            <a:r>
              <a:rPr lang="en-US" b="1" dirty="0" err="1">
                <a:cs typeface="Courier New" panose="02070309020205020404" pitchFamily="49" charset="0"/>
              </a:rPr>
              <a:t>flower_group</a:t>
            </a:r>
            <a:r>
              <a:rPr lang="en-US" dirty="0"/>
              <a:t>. </a:t>
            </a:r>
            <a:endParaRPr lang="en-CA" dirty="0"/>
          </a:p>
        </p:txBody>
      </p:sp>
      <p:grpSp>
        <p:nvGrpSpPr>
          <p:cNvPr id="7" name="Group 6"/>
          <p:cNvGrpSpPr/>
          <p:nvPr/>
        </p:nvGrpSpPr>
        <p:grpSpPr>
          <a:xfrm>
            <a:off x="-958407" y="3188171"/>
            <a:ext cx="4720676" cy="2761307"/>
            <a:chOff x="-700938" y="3041122"/>
            <a:chExt cx="4720676" cy="2761307"/>
          </a:xfrm>
        </p:grpSpPr>
        <p:sp>
          <p:nvSpPr>
            <p:cNvPr id="5" name="Arc 4"/>
            <p:cNvSpPr/>
            <p:nvPr/>
          </p:nvSpPr>
          <p:spPr>
            <a:xfrm rot="2700000">
              <a:off x="-700938" y="3041122"/>
              <a:ext cx="2743200" cy="2743200"/>
            </a:xfrm>
            <a:prstGeom prst="arc">
              <a:avLst>
                <a:gd name="adj1" fmla="val 16200000"/>
                <a:gd name="adj2" fmla="val 45736"/>
              </a:avLst>
            </a:prstGeom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Arc 5"/>
            <p:cNvSpPr/>
            <p:nvPr/>
          </p:nvSpPr>
          <p:spPr>
            <a:xfrm rot="18900000" flipH="1">
              <a:off x="1276538" y="3059229"/>
              <a:ext cx="2743200" cy="2743200"/>
            </a:xfrm>
            <a:prstGeom prst="arc">
              <a:avLst>
                <a:gd name="adj1" fmla="val 16200000"/>
                <a:gd name="adj2" fmla="val 21572797"/>
              </a:avLst>
            </a:prstGeom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87205" y="3078178"/>
            <a:ext cx="4720676" cy="2761307"/>
            <a:chOff x="3800946" y="3078178"/>
            <a:chExt cx="4720676" cy="2761307"/>
          </a:xfrm>
        </p:grpSpPr>
        <p:grpSp>
          <p:nvGrpSpPr>
            <p:cNvPr id="9" name="Group 8"/>
            <p:cNvGrpSpPr/>
            <p:nvPr/>
          </p:nvGrpSpPr>
          <p:grpSpPr>
            <a:xfrm>
              <a:off x="3800946" y="3078178"/>
              <a:ext cx="4720676" cy="2761307"/>
              <a:chOff x="-700938" y="3041122"/>
              <a:chExt cx="4720676" cy="2761307"/>
            </a:xfrm>
          </p:grpSpPr>
          <p:sp>
            <p:nvSpPr>
              <p:cNvPr id="10" name="Arc 9"/>
              <p:cNvSpPr/>
              <p:nvPr/>
            </p:nvSpPr>
            <p:spPr>
              <a:xfrm rot="2700000">
                <a:off x="-700938" y="3041122"/>
                <a:ext cx="2743200" cy="2743200"/>
              </a:xfrm>
              <a:prstGeom prst="arc">
                <a:avLst>
                  <a:gd name="adj1" fmla="val 16200000"/>
                  <a:gd name="adj2" fmla="val 45736"/>
                </a:avLst>
              </a:prstGeom>
              <a:ln w="762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Arc 10"/>
              <p:cNvSpPr/>
              <p:nvPr/>
            </p:nvSpPr>
            <p:spPr>
              <a:xfrm rot="18900000" flipH="1">
                <a:off x="1276538" y="3059229"/>
                <a:ext cx="2743200" cy="2743200"/>
              </a:xfrm>
              <a:prstGeom prst="arc">
                <a:avLst>
                  <a:gd name="adj1" fmla="val 16200000"/>
                  <a:gd name="adj2" fmla="val 21572797"/>
                </a:avLst>
              </a:prstGeom>
              <a:ln w="762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" name="Oval 7"/>
            <p:cNvSpPr/>
            <p:nvPr/>
          </p:nvSpPr>
          <p:spPr>
            <a:xfrm flipV="1">
              <a:off x="6037923" y="5316614"/>
              <a:ext cx="245182" cy="2451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/>
            <p:cNvSpPr/>
            <p:nvPr/>
          </p:nvSpPr>
          <p:spPr>
            <a:xfrm flipV="1">
              <a:off x="4966627" y="4341750"/>
              <a:ext cx="245182" cy="2451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/>
            <p:cNvSpPr/>
            <p:nvPr/>
          </p:nvSpPr>
          <p:spPr>
            <a:xfrm flipV="1">
              <a:off x="6037923" y="3395770"/>
              <a:ext cx="245182" cy="2451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066694" y="4348979"/>
              <a:ext cx="245182" cy="2451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6" name="Straight Connector 15"/>
            <p:cNvCxnSpPr>
              <a:stCxn id="12" idx="5"/>
              <a:endCxn id="13" idx="1"/>
            </p:cNvCxnSpPr>
            <p:nvPr/>
          </p:nvCxnSpPr>
          <p:spPr>
            <a:xfrm flipV="1">
              <a:off x="5175903" y="3605046"/>
              <a:ext cx="897926" cy="7726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8" idx="3"/>
              <a:endCxn id="12" idx="7"/>
            </p:cNvCxnSpPr>
            <p:nvPr/>
          </p:nvCxnSpPr>
          <p:spPr>
            <a:xfrm flipH="1" flipV="1">
              <a:off x="5175903" y="4551026"/>
              <a:ext cx="897926" cy="8014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4" idx="3"/>
              <a:endCxn id="13" idx="7"/>
            </p:cNvCxnSpPr>
            <p:nvPr/>
          </p:nvCxnSpPr>
          <p:spPr>
            <a:xfrm flipH="1" flipV="1">
              <a:off x="6247199" y="3605046"/>
              <a:ext cx="855401" cy="7798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4" idx="1"/>
              <a:endCxn id="8" idx="1"/>
            </p:cNvCxnSpPr>
            <p:nvPr/>
          </p:nvCxnSpPr>
          <p:spPr>
            <a:xfrm flipH="1">
              <a:off x="6073829" y="4558255"/>
              <a:ext cx="1028771" cy="9676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3154964" y="57313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sz="1400" dirty="0">
                <a:latin typeface="Roboto Mono" pitchFamily="2" charset="0"/>
                <a:ea typeface="Roboto Mono" pitchFamily="2" charset="0"/>
                <a:cs typeface="Segoe UI Light" panose="020B0502040204020203" pitchFamily="34" charset="0"/>
              </a:rPr>
              <a:t>First point (origin)</a:t>
            </a:r>
            <a:endParaRPr lang="en-CA" sz="1400" dirty="0">
              <a:latin typeface="Roboto Mono" pitchFamily="2" charset="0"/>
              <a:ea typeface="Roboto Mono" pitchFamily="2" charset="0"/>
              <a:cs typeface="Segoe UI Light" panose="020B050204020402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94026" y="467230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sz="1400" dirty="0">
                <a:latin typeface="Roboto Mono" pitchFamily="2" charset="0"/>
                <a:ea typeface="Roboto Mono" pitchFamily="2" charset="0"/>
                <a:cs typeface="Segoe UI Light" panose="020B0502040204020203" pitchFamily="34" charset="0"/>
              </a:rPr>
              <a:t>First ctrl </a:t>
            </a:r>
            <a:br>
              <a:rPr lang="en-US" sz="1400" dirty="0">
                <a:latin typeface="Roboto Mono" pitchFamily="2" charset="0"/>
                <a:ea typeface="Roboto Mono" pitchFamily="2" charset="0"/>
                <a:cs typeface="Segoe UI Light" panose="020B0502040204020203" pitchFamily="34" charset="0"/>
              </a:rPr>
            </a:br>
            <a:r>
              <a:rPr lang="en-US" sz="1400" dirty="0">
                <a:latin typeface="Roboto Mono" pitchFamily="2" charset="0"/>
                <a:ea typeface="Roboto Mono" pitchFamily="2" charset="0"/>
                <a:cs typeface="Segoe UI Light" panose="020B0502040204020203" pitchFamily="34" charset="0"/>
              </a:rPr>
              <a:t>point </a:t>
            </a:r>
            <a:br>
              <a:rPr lang="en-US" sz="1400" dirty="0">
                <a:latin typeface="Roboto Mono" pitchFamily="2" charset="0"/>
                <a:ea typeface="Roboto Mono" pitchFamily="2" charset="0"/>
                <a:cs typeface="Segoe UI Light" panose="020B0502040204020203" pitchFamily="34" charset="0"/>
              </a:rPr>
            </a:br>
            <a:r>
              <a:rPr lang="en-US" sz="1400" dirty="0">
                <a:latin typeface="Roboto Mono" pitchFamily="2" charset="0"/>
                <a:ea typeface="Roboto Mono" pitchFamily="2" charset="0"/>
                <a:cs typeface="Segoe UI Light" panose="020B0502040204020203" pitchFamily="34" charset="0"/>
              </a:rPr>
              <a:t>(ctrl1)</a:t>
            </a:r>
            <a:endParaRPr lang="en-CA" sz="1400" dirty="0">
              <a:latin typeface="Roboto Mono" pitchFamily="2" charset="0"/>
              <a:ea typeface="Roboto Mono" pitchFamily="2" charset="0"/>
              <a:cs typeface="Segoe UI Light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82067" y="466342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sz="1400" dirty="0">
                <a:latin typeface="Roboto Mono" pitchFamily="2" charset="0"/>
                <a:ea typeface="Roboto Mono" pitchFamily="2" charset="0"/>
                <a:cs typeface="Segoe UI Light" panose="020B0502040204020203" pitchFamily="34" charset="0"/>
              </a:rPr>
              <a:t>second ctrl </a:t>
            </a:r>
            <a:br>
              <a:rPr lang="en-US" sz="1400" dirty="0">
                <a:latin typeface="Roboto Mono" pitchFamily="2" charset="0"/>
                <a:ea typeface="Roboto Mono" pitchFamily="2" charset="0"/>
                <a:cs typeface="Segoe UI Light" panose="020B0502040204020203" pitchFamily="34" charset="0"/>
              </a:rPr>
            </a:br>
            <a:r>
              <a:rPr lang="en-US" sz="1400" dirty="0">
                <a:latin typeface="Roboto Mono" pitchFamily="2" charset="0"/>
                <a:ea typeface="Roboto Mono" pitchFamily="2" charset="0"/>
                <a:cs typeface="Segoe UI Light" panose="020B0502040204020203" pitchFamily="34" charset="0"/>
              </a:rPr>
              <a:t>point </a:t>
            </a:r>
            <a:br>
              <a:rPr lang="en-US" sz="1400" dirty="0">
                <a:latin typeface="Roboto Mono" pitchFamily="2" charset="0"/>
                <a:ea typeface="Roboto Mono" pitchFamily="2" charset="0"/>
                <a:cs typeface="Segoe UI Light" panose="020B0502040204020203" pitchFamily="34" charset="0"/>
              </a:rPr>
            </a:br>
            <a:r>
              <a:rPr lang="en-US" sz="1400" dirty="0">
                <a:latin typeface="Roboto Mono" pitchFamily="2" charset="0"/>
                <a:ea typeface="Roboto Mono" pitchFamily="2" charset="0"/>
                <a:cs typeface="Segoe UI Light" panose="020B0502040204020203" pitchFamily="34" charset="0"/>
              </a:rPr>
              <a:t>(ctrl2)</a:t>
            </a:r>
            <a:endParaRPr lang="en-CA" sz="1400" dirty="0">
              <a:latin typeface="Roboto Mono" pitchFamily="2" charset="0"/>
              <a:ea typeface="Roboto Mono" pitchFamily="2" charset="0"/>
              <a:cs typeface="Segoe UI Light" panose="020B05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24596" y="295109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sz="1400" dirty="0">
                <a:latin typeface="Roboto Mono" pitchFamily="2" charset="0"/>
                <a:ea typeface="Roboto Mono" pitchFamily="2" charset="0"/>
                <a:cs typeface="Segoe UI Light" panose="020B0502040204020203" pitchFamily="34" charset="0"/>
              </a:rPr>
              <a:t>second point (top)</a:t>
            </a:r>
            <a:endParaRPr lang="en-CA" sz="1400" dirty="0">
              <a:latin typeface="Roboto Mono" pitchFamily="2" charset="0"/>
              <a:ea typeface="Roboto Mono" pitchFamily="2" charset="0"/>
              <a:cs typeface="Segoe UI Light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76017" y="3189189"/>
            <a:ext cx="914400" cy="345652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sz="1800" dirty="0"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MX Y Q CX CY, DX DY …</a:t>
            </a:r>
          </a:p>
          <a:p>
            <a:endParaRPr lang="en-US" dirty="0"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M </a:t>
            </a:r>
            <a:r>
              <a:rPr lang="en-US" sz="1800" dirty="0" err="1"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origin.x</a:t>
            </a:r>
            <a:r>
              <a:rPr lang="en-US" sz="1800" dirty="0"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origin.y</a:t>
            </a:r>
            <a:endParaRPr lang="en-US" sz="1800" dirty="0"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US" dirty="0"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Q ctrl1.x ctrl1.y,</a:t>
            </a:r>
          </a:p>
          <a:p>
            <a:r>
              <a:rPr lang="en-US" sz="1800" dirty="0" err="1"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top.x</a:t>
            </a:r>
            <a:r>
              <a:rPr lang="en-US" sz="1800" dirty="0"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top.y</a:t>
            </a:r>
            <a:endParaRPr lang="en-US" sz="1800" dirty="0"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US" dirty="0"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Q ctrl2.x ctrl2.y,</a:t>
            </a:r>
          </a:p>
          <a:p>
            <a:r>
              <a:rPr lang="en-US" sz="1800" dirty="0" err="1"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origin.x</a:t>
            </a:r>
            <a:r>
              <a:rPr lang="en-US" sz="1800" dirty="0"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origin.y</a:t>
            </a:r>
            <a:endParaRPr lang="en-US" sz="1800" dirty="0"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US" dirty="0"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Z </a:t>
            </a:r>
            <a:endParaRPr lang="en-US" sz="1800" dirty="0"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</a:t>
            </a:r>
            <a:endParaRPr lang="en-CA" sz="1800" dirty="0"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0835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1147EA8-87EA-41AA-9A2D-C78C42002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05" y="689787"/>
            <a:ext cx="10817385" cy="54784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1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Add a path into the group using a Quadratic Bezier curve definition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recall the quadratic curve definition: Mx y, Q cx cy, dx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where x and y are the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coords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of the point of origin, cx and cy is the control point,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and dx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is the next point (this can be followed up by another control point and next point ...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petal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petal_group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"path"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"class"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flower_petal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"selector"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selector)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origin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FLOWER_WIDTH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FLOWER_HEIGHT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d3.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scaleLinear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max_val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FLOWER_HEIGHT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(d[selector])};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ctrl1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((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FLOWER_HEIGHT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)/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)};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ctrl2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((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FLOWER_HEIGHT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)/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)};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`M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${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Q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ctrl1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${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ctrl1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${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Q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ctrl2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${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ctrl2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${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Z`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"opacity"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"fill"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fill);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642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34248"/>
            <a:ext cx="10515600" cy="5442715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Encapsulate the path into another group which we can rotate, add width and height to, etc.</a:t>
            </a:r>
            <a:endParaRPr lang="en-CA" dirty="0"/>
          </a:p>
        </p:txBody>
      </p:sp>
      <p:grpSp>
        <p:nvGrpSpPr>
          <p:cNvPr id="15" name="Group 14"/>
          <p:cNvGrpSpPr/>
          <p:nvPr/>
        </p:nvGrpSpPr>
        <p:grpSpPr>
          <a:xfrm rot="1800000">
            <a:off x="-107380" y="1965952"/>
            <a:ext cx="4720676" cy="2761307"/>
            <a:chOff x="-958407" y="3188171"/>
            <a:chExt cx="4720676" cy="2761307"/>
          </a:xfrm>
        </p:grpSpPr>
        <p:sp>
          <p:nvSpPr>
            <p:cNvPr id="4" name="Rectangle 3"/>
            <p:cNvSpPr/>
            <p:nvPr/>
          </p:nvSpPr>
          <p:spPr>
            <a:xfrm>
              <a:off x="977774" y="3548958"/>
              <a:ext cx="864590" cy="20377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-958407" y="3188171"/>
              <a:ext cx="4720676" cy="2761307"/>
              <a:chOff x="-700938" y="3041122"/>
              <a:chExt cx="4720676" cy="2761307"/>
            </a:xfrm>
          </p:grpSpPr>
          <p:sp>
            <p:nvSpPr>
              <p:cNvPr id="5" name="Arc 4"/>
              <p:cNvSpPr/>
              <p:nvPr/>
            </p:nvSpPr>
            <p:spPr>
              <a:xfrm rot="2700000">
                <a:off x="-700938" y="3041122"/>
                <a:ext cx="2743200" cy="2743200"/>
              </a:xfrm>
              <a:prstGeom prst="arc">
                <a:avLst>
                  <a:gd name="adj1" fmla="val 16200000"/>
                  <a:gd name="adj2" fmla="val 45736"/>
                </a:avLst>
              </a:prstGeom>
              <a:ln w="762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Arc 5"/>
              <p:cNvSpPr/>
              <p:nvPr/>
            </p:nvSpPr>
            <p:spPr>
              <a:xfrm rot="18900000" flipH="1">
                <a:off x="1276538" y="3059229"/>
                <a:ext cx="2743200" cy="2743200"/>
              </a:xfrm>
              <a:prstGeom prst="arc">
                <a:avLst>
                  <a:gd name="adj1" fmla="val 16200000"/>
                  <a:gd name="adj2" fmla="val 21572797"/>
                </a:avLst>
              </a:prstGeom>
              <a:ln w="762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2213575" y="2034017"/>
            <a:ext cx="4720676" cy="2761307"/>
            <a:chOff x="-958407" y="3188171"/>
            <a:chExt cx="4720676" cy="2761307"/>
          </a:xfrm>
        </p:grpSpPr>
        <p:sp>
          <p:nvSpPr>
            <p:cNvPr id="32" name="Rectangle 31"/>
            <p:cNvSpPr/>
            <p:nvPr/>
          </p:nvSpPr>
          <p:spPr>
            <a:xfrm>
              <a:off x="977774" y="3548958"/>
              <a:ext cx="864590" cy="20377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-958407" y="3188171"/>
              <a:ext cx="4720676" cy="2761307"/>
              <a:chOff x="-700938" y="3041122"/>
              <a:chExt cx="4720676" cy="2761307"/>
            </a:xfrm>
          </p:grpSpPr>
          <p:sp>
            <p:nvSpPr>
              <p:cNvPr id="34" name="Arc 33"/>
              <p:cNvSpPr/>
              <p:nvPr/>
            </p:nvSpPr>
            <p:spPr>
              <a:xfrm rot="2700000">
                <a:off x="-700938" y="3041122"/>
                <a:ext cx="2743200" cy="2743200"/>
              </a:xfrm>
              <a:prstGeom prst="arc">
                <a:avLst>
                  <a:gd name="adj1" fmla="val 16200000"/>
                  <a:gd name="adj2" fmla="val 45736"/>
                </a:avLst>
              </a:prstGeom>
              <a:ln w="762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Arc 34"/>
              <p:cNvSpPr/>
              <p:nvPr/>
            </p:nvSpPr>
            <p:spPr>
              <a:xfrm rot="18900000" flipH="1">
                <a:off x="1276538" y="3059229"/>
                <a:ext cx="2743200" cy="2743200"/>
              </a:xfrm>
              <a:prstGeom prst="arc">
                <a:avLst>
                  <a:gd name="adj1" fmla="val 16200000"/>
                  <a:gd name="adj2" fmla="val 21572797"/>
                </a:avLst>
              </a:prstGeom>
              <a:ln w="762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 rot="16200000">
            <a:off x="4780781" y="1969159"/>
            <a:ext cx="4720676" cy="2761307"/>
            <a:chOff x="-958407" y="3188171"/>
            <a:chExt cx="4720676" cy="2761307"/>
          </a:xfrm>
        </p:grpSpPr>
        <p:sp>
          <p:nvSpPr>
            <p:cNvPr id="37" name="Rectangle 36"/>
            <p:cNvSpPr/>
            <p:nvPr/>
          </p:nvSpPr>
          <p:spPr>
            <a:xfrm>
              <a:off x="977774" y="3548958"/>
              <a:ext cx="864590" cy="20377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-958407" y="3188171"/>
              <a:ext cx="4720676" cy="2761307"/>
              <a:chOff x="-700938" y="3041122"/>
              <a:chExt cx="4720676" cy="2761307"/>
            </a:xfrm>
          </p:grpSpPr>
          <p:sp>
            <p:nvSpPr>
              <p:cNvPr id="39" name="Arc 38"/>
              <p:cNvSpPr/>
              <p:nvPr/>
            </p:nvSpPr>
            <p:spPr>
              <a:xfrm rot="2700000">
                <a:off x="-700938" y="3041122"/>
                <a:ext cx="2743200" cy="2743200"/>
              </a:xfrm>
              <a:prstGeom prst="arc">
                <a:avLst>
                  <a:gd name="adj1" fmla="val 16200000"/>
                  <a:gd name="adj2" fmla="val 45736"/>
                </a:avLst>
              </a:prstGeom>
              <a:ln w="762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0" name="Arc 39"/>
              <p:cNvSpPr/>
              <p:nvPr/>
            </p:nvSpPr>
            <p:spPr>
              <a:xfrm rot="18900000" flipH="1">
                <a:off x="1276538" y="3059229"/>
                <a:ext cx="2743200" cy="2743200"/>
              </a:xfrm>
              <a:prstGeom prst="arc">
                <a:avLst>
                  <a:gd name="adj1" fmla="val 16200000"/>
                  <a:gd name="adj2" fmla="val 21572797"/>
                </a:avLst>
              </a:prstGeom>
              <a:ln w="762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 rot="19800000">
            <a:off x="7478518" y="1961022"/>
            <a:ext cx="4720676" cy="2761307"/>
            <a:chOff x="-958407" y="3188171"/>
            <a:chExt cx="4720676" cy="2761307"/>
          </a:xfrm>
        </p:grpSpPr>
        <p:sp>
          <p:nvSpPr>
            <p:cNvPr id="42" name="Rectangle 41"/>
            <p:cNvSpPr/>
            <p:nvPr/>
          </p:nvSpPr>
          <p:spPr>
            <a:xfrm>
              <a:off x="977774" y="3548958"/>
              <a:ext cx="864590" cy="20377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-958407" y="3188171"/>
              <a:ext cx="4720676" cy="2761307"/>
              <a:chOff x="-700938" y="3041122"/>
              <a:chExt cx="4720676" cy="2761307"/>
            </a:xfrm>
          </p:grpSpPr>
          <p:sp>
            <p:nvSpPr>
              <p:cNvPr id="44" name="Arc 43"/>
              <p:cNvSpPr/>
              <p:nvPr/>
            </p:nvSpPr>
            <p:spPr>
              <a:xfrm rot="2700000">
                <a:off x="-700938" y="3041122"/>
                <a:ext cx="2743200" cy="2743200"/>
              </a:xfrm>
              <a:prstGeom prst="arc">
                <a:avLst>
                  <a:gd name="adj1" fmla="val 16200000"/>
                  <a:gd name="adj2" fmla="val 45736"/>
                </a:avLst>
              </a:prstGeom>
              <a:ln w="762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" name="Arc 44"/>
              <p:cNvSpPr/>
              <p:nvPr/>
            </p:nvSpPr>
            <p:spPr>
              <a:xfrm rot="18900000" flipH="1">
                <a:off x="1276538" y="3059229"/>
                <a:ext cx="2743200" cy="2743200"/>
              </a:xfrm>
              <a:prstGeom prst="arc">
                <a:avLst>
                  <a:gd name="adj1" fmla="val 16200000"/>
                  <a:gd name="adj2" fmla="val 21572797"/>
                </a:avLst>
              </a:prstGeom>
              <a:ln w="762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C83615F-55F2-4E3F-A0F1-F26F03780644}"/>
              </a:ext>
            </a:extLst>
          </p:cNvPr>
          <p:cNvSpPr/>
          <p:nvPr/>
        </p:nvSpPr>
        <p:spPr>
          <a:xfrm>
            <a:off x="2475434" y="5003884"/>
            <a:ext cx="724113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a group that will contain the </a:t>
            </a:r>
            <a:r>
              <a:rPr lang="en-US" altLang="en-US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SVG:path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our petal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US" altLang="en-US" sz="1600" dirty="0" err="1">
                <a:solidFill>
                  <a:srgbClr val="4583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petal_group</a:t>
            </a:r>
            <a:r>
              <a:rPr lang="en-US" altLang="en-US" sz="1600" dirty="0">
                <a:solidFill>
                  <a:srgbClr val="4583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flowers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"g"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en-US" altLang="en-US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"transform"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`rotate(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rotation_angle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altLang="en-US" sz="1600" dirty="0">
                <a:solidFill>
                  <a:srgbClr val="4583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altLang="en-US" sz="1600" dirty="0" err="1">
                <a:solidFill>
                  <a:srgbClr val="4583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FLOWER_WIDTH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altLang="en-US" sz="1600" dirty="0">
                <a:solidFill>
                  <a:srgbClr val="4583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altLang="en-US" sz="1600" dirty="0" err="1">
                <a:solidFill>
                  <a:srgbClr val="4583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FLOWER_HEIGHT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)`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7218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2931"/>
            <a:ext cx="10515600" cy="5584032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Repeat this step to create the other petals. Use a reusable function.</a:t>
            </a:r>
            <a:endParaRPr lang="en-CA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32313" y="1632102"/>
            <a:ext cx="9421169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Add the petals to our flower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addPetal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"Life satisfaction"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"gold"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addPetal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"Life expectancy"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paleturquoise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mediumturquoise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addPetal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"Water quality"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lightskyblue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deepskyblue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addPetal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135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"Years in education"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"plum"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"orchid"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addPetal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"Feeling safe walking alone at night"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"tomato"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"firebrick"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addPetal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"Employment rate"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darkorange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addPetal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315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"Student skills"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peachpuff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lightsalmon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2313" y="4023676"/>
            <a:ext cx="11676594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Function that adds a petal to a flower group. The petal's length is based off a data, 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accessed through a given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property selector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14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4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kumimoji="0" lang="en-US" altLang="en-US" sz="14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rotation_angle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(number, degree) the angle of rotation for the petal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14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4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kumimoji="0" lang="en-US" altLang="en-US" sz="14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selector (string) the property of the data which will determine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14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4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kumimoji="0" lang="en-US" altLang="en-US" sz="14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max_val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(number) the maximum value the data domain has (used for scaling values to screen pixels)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14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4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kumimoji="0" lang="en-US" altLang="en-US" sz="14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fill (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string) the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of the petal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14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4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kumimoji="0" lang="en-US" altLang="en-US" sz="14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stroke (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string) the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of the stroke outlining the petal on hover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addPetal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rotation_angle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selector,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max_val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fill, stroke){ ...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61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9A79-3085-4BD1-A89E-AF3F704244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C6938-E946-4494-A86C-7166D19899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https://www.dropbox.com/sh/nb5wdpwtx3qk58f/AACxzU4wVprytXEjmibxz5yLa?dl=0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9504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07231"/>
            <a:ext cx="10515600" cy="5469732"/>
          </a:xfrm>
        </p:spPr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Add the stem and the flower head.</a:t>
            </a:r>
            <a:endParaRPr lang="en-CA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63301" y="1458382"/>
            <a:ext cx="6664004" cy="48013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Add our stem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flowers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"line"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"x1"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FLOWER_WIDTH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"y1"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FLOWER_HEIGHT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"x2"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FLOWER_WIDTH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"y2"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FLOWER_HEIGHT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"stroke-width"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"stroke"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yellowgreen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"opacity"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transition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"opacity"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Add our flower head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flower_head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flowers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"circle"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"fill"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"tomato"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"cx"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FLOWER_WIDTH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"cy"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FLOWER_HEIGHT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16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AEADE-1685-402A-A1DE-0D996CDDC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spc="600" dirty="0">
                <a:solidFill>
                  <a:schemeClr val="bg1"/>
                </a:solidFill>
              </a:rPr>
              <a:t>INTERACTION</a:t>
            </a:r>
          </a:p>
        </p:txBody>
      </p:sp>
    </p:spTree>
    <p:extLst>
      <p:ext uri="{BB962C8B-B14F-4D97-AF65-F5344CB8AC3E}">
        <p14:creationId xmlns:p14="http://schemas.microsoft.com/office/powerpoint/2010/main" val="597341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CA315A-22E9-4CF4-882C-102D3508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782"/>
            <a:ext cx="12192000" cy="466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00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7031"/>
            <a:ext cx="10515600" cy="1325563"/>
          </a:xfrm>
        </p:spPr>
        <p:txBody>
          <a:bodyPr/>
          <a:lstStyle/>
          <a:p>
            <a:r>
              <a:rPr lang="en-US" dirty="0"/>
              <a:t>Events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b="1" dirty="0">
                <a:cs typeface="Courier New" panose="02070309020205020404" pitchFamily="49" charset="0"/>
              </a:rPr>
              <a:t>.on </a:t>
            </a:r>
            <a:r>
              <a:rPr lang="en-US" dirty="0">
                <a:cs typeface="Courier New" panose="02070309020205020404" pitchFamily="49" charset="0"/>
              </a:rPr>
              <a:t>method to attach event listeners to your elements.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can use predefined event names such as: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mouseover, </a:t>
            </a:r>
            <a:r>
              <a:rPr lang="en-US" dirty="0" err="1">
                <a:cs typeface="Courier New" panose="02070309020205020404" pitchFamily="49" charset="0"/>
              </a:rPr>
              <a:t>mouseout</a:t>
            </a:r>
            <a:r>
              <a:rPr lang="en-US" dirty="0">
                <a:cs typeface="Courier New" panose="02070309020205020404" pitchFamily="49" charset="0"/>
              </a:rPr>
              <a:t>, click, etc.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Syntax:</a:t>
            </a:r>
          </a:p>
          <a:p>
            <a:pPr marL="457200" lvl="1" indent="0">
              <a:buNone/>
            </a:pPr>
            <a:r>
              <a:rPr lang="en-US" dirty="0"/>
              <a:t>.on(&lt;</a:t>
            </a:r>
            <a:r>
              <a:rPr lang="en-US" dirty="0" err="1"/>
              <a:t>event_name</a:t>
            </a:r>
            <a:r>
              <a:rPr lang="en-US" dirty="0"/>
              <a:t>&gt;, &lt;</a:t>
            </a:r>
            <a:r>
              <a:rPr lang="en-US" dirty="0" err="1"/>
              <a:t>callback_function</a:t>
            </a:r>
            <a:r>
              <a:rPr lang="en-US" dirty="0"/>
              <a:t>&gt;)</a:t>
            </a:r>
          </a:p>
        </p:txBody>
      </p:sp>
    </p:spTree>
    <p:extLst>
      <p:ext uri="{BB962C8B-B14F-4D97-AF65-F5344CB8AC3E}">
        <p14:creationId xmlns:p14="http://schemas.microsoft.com/office/powerpoint/2010/main" val="4268834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2931"/>
            <a:ext cx="10515600" cy="4555332"/>
          </a:xfrm>
        </p:spPr>
        <p:txBody>
          <a:bodyPr/>
          <a:lstStyle/>
          <a:p>
            <a:r>
              <a:rPr lang="en-US" dirty="0"/>
              <a:t>Note: any listeners (</a:t>
            </a:r>
            <a:r>
              <a:rPr lang="en-US" b="1" dirty="0">
                <a:cs typeface="Courier New" panose="02070309020205020404" pitchFamily="49" charset="0"/>
              </a:rPr>
              <a:t>.on(“</a:t>
            </a:r>
            <a:r>
              <a:rPr lang="en-US" b="1" dirty="0" err="1">
                <a:cs typeface="Courier New" panose="02070309020205020404" pitchFamily="49" charset="0"/>
              </a:rPr>
              <a:t>eventname</a:t>
            </a:r>
            <a:r>
              <a:rPr lang="en-US" b="1" dirty="0">
                <a:cs typeface="Courier New" panose="02070309020205020404" pitchFamily="49" charset="0"/>
              </a:rPr>
              <a:t>”, callback)</a:t>
            </a:r>
            <a:r>
              <a:rPr lang="en-US" dirty="0"/>
              <a:t>)</a:t>
            </a:r>
            <a:r>
              <a:rPr lang="en-US" b="1" dirty="0">
                <a:cs typeface="Courier New" panose="02070309020205020404" pitchFamily="49" charset="0"/>
              </a:rPr>
              <a:t> </a:t>
            </a:r>
            <a:r>
              <a:rPr lang="en-US" dirty="0"/>
              <a:t>should appear separately or you could encounter errors. e.g.:</a:t>
            </a:r>
          </a:p>
          <a:p>
            <a:endParaRPr lang="en-CA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02614" y="1928976"/>
            <a:ext cx="8701421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petal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"opacity"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petal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"mouseover"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"stroke-width"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"stroke"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stroke);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flower_petal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(e){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"selector"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!== selector;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transition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"opacity"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9352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7031"/>
            <a:ext cx="10515600" cy="1325563"/>
          </a:xfrm>
        </p:spPr>
        <p:txBody>
          <a:bodyPr/>
          <a:lstStyle/>
          <a:p>
            <a:r>
              <a:rPr lang="en-US" dirty="0"/>
              <a:t>Adding Animations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b="1" dirty="0">
                <a:cs typeface="Courier New" panose="02070309020205020404" pitchFamily="49" charset="0"/>
              </a:rPr>
              <a:t>transition()</a:t>
            </a:r>
            <a:r>
              <a:rPr lang="en-US" dirty="0"/>
              <a:t> method.</a:t>
            </a:r>
          </a:p>
          <a:p>
            <a:r>
              <a:rPr lang="en-US" dirty="0"/>
              <a:t>Any attribute that appears after this line of code will be animated every time it changes. 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08178" y="3995738"/>
            <a:ext cx="3493264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petal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transition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"opacity"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731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76C90-5710-4FBB-8707-E5FCA5D753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That’s it!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61DD7-C3C9-4140-8988-44BB46E8E5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Thanks :)</a:t>
            </a:r>
          </a:p>
        </p:txBody>
      </p:sp>
    </p:spTree>
    <p:extLst>
      <p:ext uri="{BB962C8B-B14F-4D97-AF65-F5344CB8AC3E}">
        <p14:creationId xmlns:p14="http://schemas.microsoft.com/office/powerpoint/2010/main" val="3277645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113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93162-36C3-4275-A49C-E30AC18A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 (3 hours)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C13D-A004-4171-ACEF-983DCF266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 to D3</a:t>
            </a:r>
          </a:p>
          <a:p>
            <a:pPr lvl="1"/>
            <a:r>
              <a:rPr lang="en-US" sz="2000" dirty="0"/>
              <a:t>Loading and Binding Data</a:t>
            </a:r>
          </a:p>
          <a:p>
            <a:pPr lvl="1"/>
            <a:r>
              <a:rPr lang="en-US" sz="2000" dirty="0"/>
              <a:t>Scales</a:t>
            </a:r>
          </a:p>
          <a:p>
            <a:pPr lvl="1"/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Drawing Data</a:t>
            </a:r>
          </a:p>
          <a:p>
            <a:pPr lvl="1"/>
            <a:r>
              <a:rPr lang="en-US" sz="2000" dirty="0"/>
              <a:t>Making your own representations</a:t>
            </a:r>
          </a:p>
          <a:p>
            <a:pPr lvl="1"/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Interaction</a:t>
            </a:r>
          </a:p>
          <a:p>
            <a:pPr lvl="1"/>
            <a:r>
              <a:rPr lang="en-US" sz="2000" dirty="0"/>
              <a:t>Simple interaction</a:t>
            </a:r>
          </a:p>
          <a:p>
            <a:pPr lvl="1"/>
            <a:r>
              <a:rPr lang="en-US" sz="2000" dirty="0"/>
              <a:t>Brushing and Linking</a:t>
            </a:r>
          </a:p>
        </p:txBody>
      </p:sp>
    </p:spTree>
    <p:extLst>
      <p:ext uri="{BB962C8B-B14F-4D97-AF65-F5344CB8AC3E}">
        <p14:creationId xmlns:p14="http://schemas.microsoft.com/office/powerpoint/2010/main" val="137768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AEADE-1685-402A-A1DE-0D996CDDC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spc="600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19750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0044-27A4-4C44-A197-C2C106249C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HTML5/JavaScript</a:t>
            </a:r>
          </a:p>
        </p:txBody>
      </p:sp>
    </p:spTree>
    <p:extLst>
      <p:ext uri="{BB962C8B-B14F-4D97-AF65-F5344CB8AC3E}">
        <p14:creationId xmlns:p14="http://schemas.microsoft.com/office/powerpoint/2010/main" val="3725424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FFC000"/>
      </a:accent2>
      <a:accent3>
        <a:srgbClr val="ED7D31"/>
      </a:accent3>
      <a:accent4>
        <a:srgbClr val="FF0000"/>
      </a:accent4>
      <a:accent5>
        <a:srgbClr val="FF6699"/>
      </a:accent5>
      <a:accent6>
        <a:srgbClr val="0563C1"/>
      </a:accent6>
      <a:hlink>
        <a:srgbClr val="00B0F0"/>
      </a:hlink>
      <a:folHlink>
        <a:srgbClr val="0563C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3728</Words>
  <Application>Microsoft Office PowerPoint</Application>
  <PresentationFormat>Widescreen</PresentationFormat>
  <Paragraphs>195</Paragraphs>
  <Slides>56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Courier New</vt:lpstr>
      <vt:lpstr>Roboto Mono</vt:lpstr>
      <vt:lpstr>Segoe UI Semibold</vt:lpstr>
      <vt:lpstr>Office Theme</vt:lpstr>
      <vt:lpstr>D3 Workshop</vt:lpstr>
      <vt:lpstr>Bon Adriel Aseniero, PhD</vt:lpstr>
      <vt:lpstr>PowerPoint Presentation</vt:lpstr>
      <vt:lpstr>Webstorm IDE</vt:lpstr>
      <vt:lpstr>Materials</vt:lpstr>
      <vt:lpstr>PowerPoint Presentation</vt:lpstr>
      <vt:lpstr>Workshop Agenda (3 hours)</vt:lpstr>
      <vt:lpstr>INTRODUCTION</vt:lpstr>
      <vt:lpstr>HTML5/JavaScript</vt:lpstr>
      <vt:lpstr>SVG: Scalable Vector Graphics</vt:lpstr>
      <vt:lpstr>Hands-on: draw SVG objects</vt:lpstr>
      <vt:lpstr>PowerPoint Presentation</vt:lpstr>
      <vt:lpstr>PowerPoint Presentation</vt:lpstr>
      <vt:lpstr>SVG Reference:</vt:lpstr>
      <vt:lpstr>D3</vt:lpstr>
      <vt:lpstr>D3: Data-Driven Documents</vt:lpstr>
      <vt:lpstr>D3: Data-Driven Documents</vt:lpstr>
      <vt:lpstr>D3: Data-Driven Documents</vt:lpstr>
      <vt:lpstr>D3: Data-Driven Documents</vt:lpstr>
      <vt:lpstr>Loading Data from File</vt:lpstr>
      <vt:lpstr>D3 Selection</vt:lpstr>
      <vt:lpstr>D3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D3 Scales</vt:lpstr>
      <vt:lpstr>D3 Scale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DRAWING DATA</vt:lpstr>
      <vt:lpstr>PowerPoint Presentation</vt:lpstr>
      <vt:lpstr>PowerPoint Presentation</vt:lpstr>
      <vt:lpstr>Combining SVG paths to make something new</vt:lpstr>
      <vt:lpstr>Think about the component shapes of your metaphor</vt:lpstr>
      <vt:lpstr>Components of a flower</vt:lpstr>
      <vt:lpstr>SVG Groups “g”</vt:lpstr>
      <vt:lpstr>Process</vt:lpstr>
      <vt:lpstr>PowerPoint Presentation</vt:lpstr>
      <vt:lpstr>Process</vt:lpstr>
      <vt:lpstr>PowerPoint Presentation</vt:lpstr>
      <vt:lpstr>PowerPoint Presentation</vt:lpstr>
      <vt:lpstr>PowerPoint Presentation</vt:lpstr>
      <vt:lpstr>PowerPoint Presentation</vt:lpstr>
      <vt:lpstr>INTERACTION</vt:lpstr>
      <vt:lpstr>PowerPoint Presentation</vt:lpstr>
      <vt:lpstr>Events</vt:lpstr>
      <vt:lpstr>PowerPoint Presentation</vt:lpstr>
      <vt:lpstr>Adding Animations</vt:lpstr>
      <vt:lpstr>That’s 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 Adriel A.</dc:creator>
  <cp:lastModifiedBy>Bon Aseniero</cp:lastModifiedBy>
  <cp:revision>45</cp:revision>
  <dcterms:created xsi:type="dcterms:W3CDTF">2019-11-06T04:22:08Z</dcterms:created>
  <dcterms:modified xsi:type="dcterms:W3CDTF">2021-09-20T17:53:53Z</dcterms:modified>
</cp:coreProperties>
</file>